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/>
    <p:restoredTop sz="94674"/>
  </p:normalViewPr>
  <p:slideViewPr>
    <p:cSldViewPr snapToGrid="0" snapToObjects="1">
      <p:cViewPr varScale="1">
        <p:scale>
          <a:sx n="77" d="100"/>
          <a:sy n="77" d="100"/>
        </p:scale>
        <p:origin x="-95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nalog.garant.ru/fns/nk/50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alog.garant.ru/fns/nk/48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nalog.garant.ru/fns/nk/51/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nalog.garant.ru/fns/nk/30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E%D1%81%D1%83%D0%B4%D0%B0%D1%80%D1%81%D1%82%D0%B2%D0%B5%D0%BD%D0%BD%D0%B0%D1%8F_%D1%80%D0%B5%D0%B3%D0%B8%D1%81%D1%82%D1%80%D0%B0%D1%86%D0%B8%D1%8F_%D1%8E%D1%80%D0%B8%D0%B4%D0%B8%D1%87%D0%B5%D1%81%D0%BA%D0%B8%D1%85_%D0%BB%D0%B8%D1%86_%D0%B8_%D0%B8%D0%BD%D0%B4%D0%B8%D0%B2%D0%B8%D0%B4%D1%83%D0%B0%D0%BB%D1%8C%D0%BD%D1%8B%D1%85_%D0%BF%D1%80%D0%B5%D0%B4%D0%BF%D1%80%D0%B8%D0%BD%D0%B8%D0%BC%D0%B0%D1%82%D0%B5%D0%BB%D0%B5%D0%B9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s://ru.wikipedia.org/wiki/%D0%A4%D0%B8%D0%B7%D0%B8%D1%87%D0%B5%D1%81%D0%BA%D0%BE%D0%B5_%D0%BB%D0%B8%D1%86%D0%B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s://ru.wikipedia.org/wiki/%D0%AE%D1%80%D0%B8%D0%B4%D0%B8%D1%87%D0%B5%D1%81%D0%BA%D0%BE%D0%B5_%D0%BB%D0%B8%D1%86%D0%BE" TargetMode="External"/><Relationship Id="rId4" Type="http://schemas.openxmlformats.org/officeDocument/2006/relationships/hyperlink" Target="https://ru.wikipedia.org/wiki/%D0%9F%D1%80%D0%B5%D0%B4%D0%BF%D1%80%D0%B8%D0%BD%D0%B8%D0%BC%D0%B0%D1%82%D0%B5%D0%BB%D1%8C%D1%81%D1%82%D0%B2%D0%B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alog.garant.ru/fns/nk/37/" TargetMode="External"/><Relationship Id="rId2" Type="http://schemas.openxmlformats.org/officeDocument/2006/relationships/hyperlink" Target="http://nalog.garant.ru/fns/nk/34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alog.garant.ru/fns/nk/41/" TargetMode="External"/><Relationship Id="rId5" Type="http://schemas.openxmlformats.org/officeDocument/2006/relationships/hyperlink" Target="http://nalog.garant.ru/fns/nk/40/" TargetMode="External"/><Relationship Id="rId4" Type="http://schemas.openxmlformats.org/officeDocument/2006/relationships/hyperlink" Target="http://nalog.garant.ru/fns/nk/39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Основы налогообложения юридических лиц и индивидуальных предпринимателей"/>
          <p:cNvSpPr txBox="1">
            <a:spLocks noGrp="1"/>
          </p:cNvSpPr>
          <p:nvPr>
            <p:ph type="title" idx="4294967295"/>
          </p:nvPr>
        </p:nvSpPr>
        <p:spPr>
          <a:xfrm>
            <a:off x="3484116" y="1942107"/>
            <a:ext cx="5621784" cy="20075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Основы налогообложения юридических лиц и индивидуальных предпринимателей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НАЛОГ НА ДОХОДЫ ФИЗИЧЕСКИХ ЛИЦ (ДЛЯ ИП)"/>
          <p:cNvSpPr txBox="1"/>
          <p:nvPr/>
        </p:nvSpPr>
        <p:spPr>
          <a:xfrm>
            <a:off x="942784" y="601979"/>
            <a:ext cx="747095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400"/>
              <a:t>НАЛОГ НА ДОХОДЫ ФИЗИЧЕСКИХ ЛИЦ (ДЛЯ ИП)</a:t>
            </a:r>
          </a:p>
        </p:txBody>
      </p:sp>
      <p:sp>
        <p:nvSpPr>
          <p:cNvPr id="69" name="Общий налоговый режим для ИП предусматривает, что доходы от предпринимательской деятельности будут облагаться налогом на доходы физических лиц (далее — НДФЛ) по ставке 13 %.…"/>
          <p:cNvSpPr txBox="1"/>
          <p:nvPr/>
        </p:nvSpPr>
        <p:spPr>
          <a:xfrm>
            <a:off x="730263" y="1176388"/>
            <a:ext cx="7683474" cy="4097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t>Общий налоговый режим для ИП предусматривает, что доходы от предпринимательской деятельности будут облагаться налогом на доходы физических лиц (далее — НДФЛ) по ставке </a:t>
            </a:r>
            <a:r>
              <a:rPr sz="2610" b="1">
                <a:solidFill>
                  <a:srgbClr val="28565C"/>
                </a:solidFill>
              </a:rPr>
              <a:t>13 %</a:t>
            </a:r>
            <a:r>
              <a:t>.</a:t>
            </a:r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endParaRPr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rPr b="1"/>
              <a:t>Налоговая база</a:t>
            </a:r>
            <a:r>
              <a:t> представляет собой разницу между суммами полученного от предпринимательской деятельности дохода и профессиональными налоговыми вычетами.</a:t>
            </a:r>
          </a:p>
        </p:txBody>
      </p:sp>
      <p:pic>
        <p:nvPicPr>
          <p:cNvPr id="70" name="Снимок экрана 2018-04-18 в 23.59.19.png" descr="Снимок экрана 2018-04-18 в 23.59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6867" y="2716430"/>
            <a:ext cx="7523813" cy="1017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НАЛОГ НА ИМУЩЕСТВО ОРГАНИЗАЦИИ"/>
          <p:cNvSpPr txBox="1"/>
          <p:nvPr/>
        </p:nvSpPr>
        <p:spPr>
          <a:xfrm>
            <a:off x="2251075" y="627379"/>
            <a:ext cx="4641851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НАЛОГ НА ИМУЩЕСТВО ОРГАНИЗАЦИИ</a:t>
            </a:r>
          </a:p>
        </p:txBody>
      </p:sp>
      <p:sp>
        <p:nvSpPr>
          <p:cNvPr id="73" name="Объектами налогообложения для российских организаций признается движимое и недвижимое имущество (в том числе имущество, переданное во временное владение, в пользование, распоряжение, доверительное управление, внесенное в совместную деятельность или полученное по концессионному соглашению), учитываемое на балансе в качестве объектов основных средств в порядке, установленном для ведения бухгалтерского учета, если иное не предусмотрено статьями 378, 378.1 и 378.2 НК РФ."/>
          <p:cNvSpPr txBox="1"/>
          <p:nvPr/>
        </p:nvSpPr>
        <p:spPr>
          <a:xfrm>
            <a:off x="590321" y="1074788"/>
            <a:ext cx="7963358" cy="177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rPr b="1"/>
              <a:t>Объектами</a:t>
            </a:r>
            <a:r>
              <a:t> налогообложения </a:t>
            </a:r>
            <a:r>
              <a:rPr b="1"/>
              <a:t>для российских организаций</a:t>
            </a:r>
            <a:r>
              <a:t> признается движимое и недвижимое имущество (в том числе имущество, переданное во временное владение, в пользование, распоряжение, доверительное управление, внесенное в совместную деятельность или полученное по концессионному соглашению), учитываемое на балансе в качестве объектов основных средств в порядке, установленном для ведения бухгалтерского учета, если иное не предусмотрено статьями </a:t>
            </a:r>
            <a:r>
              <a:rPr>
                <a:solidFill>
                  <a:srgbClr val="0066B3"/>
                </a:solidFill>
                <a:hlinkClick r:id="rId2"/>
              </a:rPr>
              <a:t>378</a:t>
            </a:r>
            <a:r>
              <a:t>, </a:t>
            </a:r>
            <a:r>
              <a:rPr>
                <a:solidFill>
                  <a:srgbClr val="0066B3"/>
                </a:solidFill>
                <a:hlinkClick r:id="rId2"/>
              </a:rPr>
              <a:t>378.1</a:t>
            </a:r>
            <a:r>
              <a:t> и </a:t>
            </a:r>
            <a:r>
              <a:rPr>
                <a:solidFill>
                  <a:srgbClr val="0066B3"/>
                </a:solidFill>
                <a:hlinkClick r:id="rId2"/>
              </a:rPr>
              <a:t>378.2 НК РФ</a:t>
            </a:r>
            <a:r>
              <a:t>.</a:t>
            </a:r>
          </a:p>
        </p:txBody>
      </p:sp>
      <p:sp>
        <p:nvSpPr>
          <p:cNvPr id="74" name="Налоговые ставки устанавливаются законами субъектов Российской Федерации и не могут превышать 2,2 процента, если иное не предусмотрено статьей 380 НК РФ."/>
          <p:cNvSpPr txBox="1"/>
          <p:nvPr/>
        </p:nvSpPr>
        <p:spPr>
          <a:xfrm>
            <a:off x="4208439" y="4122788"/>
            <a:ext cx="4039237" cy="1291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t>Налоговые ставки устанавливаются законами субъектов Российской Федерации и не могут превышать 2,2 процента, если иное не предусмотрено </a:t>
            </a:r>
            <a:r>
              <a:rPr>
                <a:solidFill>
                  <a:srgbClr val="0066B3"/>
                </a:solidFill>
                <a:hlinkClick r:id="rId2"/>
              </a:rPr>
              <a:t>статьей 380 НК РФ.</a:t>
            </a:r>
          </a:p>
        </p:txBody>
      </p:sp>
      <p:pic>
        <p:nvPicPr>
          <p:cNvPr id="75" name="Снимок экрана 2018-04-19 в 0.01.48.png" descr="Снимок экрана 2018-04-19 в 0.01.48.png"/>
          <p:cNvPicPr>
            <a:picLocks noChangeAspect="1"/>
          </p:cNvPicPr>
          <p:nvPr/>
        </p:nvPicPr>
        <p:blipFill>
          <a:blip r:embed="rId3">
            <a:extLst/>
          </a:blip>
          <a:srcRect t="2799" b="2799"/>
          <a:stretch>
            <a:fillRect/>
          </a:stretch>
        </p:blipFill>
        <p:spPr>
          <a:xfrm>
            <a:off x="4014824" y="2821185"/>
            <a:ext cx="4426625" cy="1291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Снимок экрана 2018-04-19 в 0.03.55.png" descr="Снимок экрана 2018-04-19 в 0.03.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627" y="3150542"/>
            <a:ext cx="3275722" cy="632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0408_BankofEngland_860.jpg" descr="0408_BankofEngland_86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5237" y="3691367"/>
            <a:ext cx="3022902" cy="1701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Снимок экрана 2018-04-19 в 0.07.51.png" descr="Снимок экрана 2018-04-19 в 0.07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2439440"/>
            <a:ext cx="8128606" cy="1200682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ТРАНСПОРТНЫЙ НАЛОГ"/>
          <p:cNvSpPr txBox="1"/>
          <p:nvPr/>
        </p:nvSpPr>
        <p:spPr>
          <a:xfrm>
            <a:off x="3146805" y="614679"/>
            <a:ext cx="2850389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ТРАНСПОРТНЫЙ НАЛОГ</a:t>
            </a:r>
          </a:p>
        </p:txBody>
      </p:sp>
      <p:sp>
        <p:nvSpPr>
          <p:cNvPr id="81" name="В соответствии со ст. 358 НК РФ объектом налогообложения признаются автомобили, мотоциклы, мотороллеры, автобусы и другие самоходные машины и механизмы на пневматическом и гусеничном ходу, самолеты, вертолеты, теплоходы, яхты, парусные суда, катера, снегоходы, мотосани, моторные лодки, гидроциклы, несамоходные (буксируемые суда) и другие водные и воздушные транспортные средства, зарегистрированные в установленном порядке в соответствии с законодательством Российской Федерации."/>
          <p:cNvSpPr txBox="1"/>
          <p:nvPr/>
        </p:nvSpPr>
        <p:spPr>
          <a:xfrm>
            <a:off x="507697" y="1049388"/>
            <a:ext cx="8128606" cy="1596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510">
                <a:solidFill>
                  <a:srgbClr val="333333"/>
                </a:solidFill>
              </a:defRPr>
            </a:pPr>
            <a:r>
              <a:t>В соответствии со </a:t>
            </a:r>
            <a:r>
              <a:rPr>
                <a:solidFill>
                  <a:srgbClr val="0066B3"/>
                </a:solidFill>
                <a:hlinkClick r:id="rId3"/>
              </a:rPr>
              <a:t>ст. 358 НК РФ</a:t>
            </a:r>
            <a:r>
              <a:t> объектом налогообложения признаются автомобили, мотоциклы, мотороллеры, автобусы и другие самоходные машины и механизмы на пневматическом и гусеничном ходу, самолеты, вертолеты, теплоходы, яхты, парусные суда, катера, снегоходы, мотосани, моторные лодки, гидроциклы, несамоходные (буксируемые суда) и другие водные и воздушные транспортные средства, зарегистрированные в установленном порядке в соответствии с законодательством Российской Федерации.</a:t>
            </a:r>
          </a:p>
        </p:txBody>
      </p:sp>
      <p:pic>
        <p:nvPicPr>
          <p:cNvPr id="82" name="Снимок экрана 2018-04-19 в 0.08.16.png" descr="Снимок экрана 2018-04-19 в 0.08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2191" y="3430638"/>
            <a:ext cx="4999618" cy="187821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Текст"/>
          <p:cNvSpPr txBox="1"/>
          <p:nvPr/>
        </p:nvSpPr>
        <p:spPr>
          <a:xfrm>
            <a:off x="4232170" y="3253669"/>
            <a:ext cx="679660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grpSp>
        <p:nvGrpSpPr>
          <p:cNvPr id="86" name="Для…"/>
          <p:cNvGrpSpPr/>
          <p:nvPr/>
        </p:nvGrpSpPr>
        <p:grpSpPr>
          <a:xfrm>
            <a:off x="495300" y="3994413"/>
            <a:ext cx="1674910" cy="1200945"/>
            <a:chOff x="0" y="0"/>
            <a:chExt cx="1674909" cy="1200943"/>
          </a:xfrm>
        </p:grpSpPr>
        <p:sp>
          <p:nvSpPr>
            <p:cNvPr id="85" name="Для…"/>
            <p:cNvSpPr/>
            <p:nvPr/>
          </p:nvSpPr>
          <p:spPr>
            <a:xfrm>
              <a:off x="38100" y="38100"/>
              <a:ext cx="1545829" cy="1124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7" y="0"/>
                  </a:moveTo>
                  <a:cubicBezTo>
                    <a:pt x="397" y="0"/>
                    <a:pt x="0" y="546"/>
                    <a:pt x="0" y="1219"/>
                  </a:cubicBezTo>
                  <a:lnTo>
                    <a:pt x="0" y="20381"/>
                  </a:lnTo>
                  <a:cubicBezTo>
                    <a:pt x="0" y="21054"/>
                    <a:pt x="397" y="21600"/>
                    <a:pt x="887" y="21600"/>
                  </a:cubicBezTo>
                  <a:lnTo>
                    <a:pt x="16859" y="21600"/>
                  </a:lnTo>
                  <a:cubicBezTo>
                    <a:pt x="17349" y="21600"/>
                    <a:pt x="17746" y="21054"/>
                    <a:pt x="17746" y="20381"/>
                  </a:cubicBezTo>
                  <a:lnTo>
                    <a:pt x="17746" y="14237"/>
                  </a:lnTo>
                  <a:lnTo>
                    <a:pt x="21600" y="11798"/>
                  </a:lnTo>
                  <a:lnTo>
                    <a:pt x="17746" y="9352"/>
                  </a:lnTo>
                  <a:lnTo>
                    <a:pt x="17746" y="1219"/>
                  </a:lnTo>
                  <a:cubicBezTo>
                    <a:pt x="17746" y="546"/>
                    <a:pt x="17349" y="0"/>
                    <a:pt x="16859" y="0"/>
                  </a:cubicBezTo>
                  <a:lnTo>
                    <a:pt x="8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 sz="2210" b="1">
                  <a:solidFill>
                    <a:srgbClr val="333333"/>
                  </a:solidFill>
                </a:defRPr>
              </a:pPr>
              <a:r>
                <a:t>Для</a:t>
              </a:r>
            </a:p>
            <a:p>
              <a:pPr algn="ctr" defTabSz="457200">
                <a:defRPr sz="2210" b="1">
                  <a:solidFill>
                    <a:srgbClr val="333333"/>
                  </a:solidFill>
                </a:defRPr>
              </a:pPr>
              <a:r>
                <a:t>ЮЛ</a:t>
              </a:r>
            </a:p>
          </p:txBody>
        </p:sp>
        <p:pic>
          <p:nvPicPr>
            <p:cNvPr id="84" name="Для…" descr="Для…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674910" cy="12009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ЕМЕЛЬНЫЙ НАЛОГ"/>
          <p:cNvSpPr txBox="1"/>
          <p:nvPr/>
        </p:nvSpPr>
        <p:spPr>
          <a:xfrm>
            <a:off x="3327590" y="525779"/>
            <a:ext cx="2488820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ЗЕМЕЛЬНЫЙ НАЛОГ</a:t>
            </a:r>
          </a:p>
        </p:txBody>
      </p:sp>
      <p:sp>
        <p:nvSpPr>
          <p:cNvPr id="89" name="Плательщиками налога признаются организации, обладающие земельными участками, признаваемыми объектом налогообложения в соответствии со ст. 389 НК РФ, на праве собственности, праве постоянного (бессрочного) пользования или праве пожизненного наследуемого владения (п. 1 ст. 388 НК РФ)."/>
          <p:cNvSpPr txBox="1"/>
          <p:nvPr/>
        </p:nvSpPr>
        <p:spPr>
          <a:xfrm>
            <a:off x="454584" y="998588"/>
            <a:ext cx="8234832" cy="1608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710">
                <a:solidFill>
                  <a:srgbClr val="28565C"/>
                </a:solidFill>
              </a:defRPr>
            </a:pPr>
            <a:r>
              <a:t>Плательщиками налога признаются организации, обладающие земельными участками, признаваемыми объектом налогообложения в соответствии со </a:t>
            </a:r>
            <a:r>
              <a:rPr>
                <a:hlinkClick r:id="rId2"/>
              </a:rPr>
              <a:t>ст. 389 НК РФ</a:t>
            </a:r>
            <a:r>
              <a:t>, на праве собственности, праве постоянного (бессрочного) пользования или праве пожизненного наследуемого владения (</a:t>
            </a:r>
            <a:r>
              <a:rPr>
                <a:hlinkClick r:id="rId2"/>
              </a:rPr>
              <a:t>п. 1 ст. 388 НК РФ</a:t>
            </a:r>
            <a:r>
              <a:t>).</a:t>
            </a:r>
          </a:p>
        </p:txBody>
      </p:sp>
      <p:sp>
        <p:nvSpPr>
          <p:cNvPr id="90" name="Налоговые ставки устанавливаются нормативными правовыми актами представительных органов муниципальных образований и не могут превышать:…"/>
          <p:cNvSpPr txBox="1"/>
          <p:nvPr/>
        </p:nvSpPr>
        <p:spPr>
          <a:xfrm>
            <a:off x="467315" y="3481077"/>
            <a:ext cx="4645681" cy="1913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600"/>
            </a:pPr>
            <a:r>
              <a:t>Налоговые ставки </a:t>
            </a:r>
            <a:r>
              <a:rPr u="sng"/>
              <a:t>устанавливаются нормативными правовыми актами представительных органов муниципальных образований и не могут превышать</a:t>
            </a:r>
            <a:r>
              <a:t>:</a:t>
            </a:r>
          </a:p>
          <a:p>
            <a:pPr marL="140368" indent="-140368" algn="just" defTabSz="457200">
              <a:buSzPct val="100000"/>
              <a:buChar char="•"/>
              <a:defRPr sz="1600"/>
            </a:pPr>
            <a:r>
              <a:rPr b="1">
                <a:solidFill>
                  <a:srgbClr val="0066B3"/>
                </a:solidFill>
              </a:rPr>
              <a:t>	0,3%</a:t>
            </a:r>
            <a:r>
              <a:t> в отношении земельных участков (установленных законами),</a:t>
            </a:r>
          </a:p>
          <a:p>
            <a:pPr marL="140368" indent="-140368" algn="just" defTabSz="457200">
              <a:buSzPct val="100000"/>
              <a:buChar char="•"/>
              <a:defRPr sz="1600"/>
            </a:pPr>
            <a:r>
              <a:rPr b="1">
                <a:solidFill>
                  <a:srgbClr val="0066B3"/>
                </a:solidFill>
              </a:rPr>
              <a:t>	1,5%</a:t>
            </a:r>
            <a:r>
              <a:t> в отношении прочих земельных участков.</a:t>
            </a:r>
          </a:p>
        </p:txBody>
      </p:sp>
      <p:pic>
        <p:nvPicPr>
          <p:cNvPr id="91" name="Снимок экрана 2018-04-19 в 0.11.34.png" descr="Снимок экрана 2018-04-19 в 0.11.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79901" y="3802757"/>
            <a:ext cx="25400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Город"/>
          <p:cNvSpPr/>
          <p:nvPr/>
        </p:nvSpPr>
        <p:spPr>
          <a:xfrm>
            <a:off x="1706290" y="2315350"/>
            <a:ext cx="1682612" cy="1079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97" y="0"/>
                </a:moveTo>
                <a:lnTo>
                  <a:pt x="9497" y="2423"/>
                </a:lnTo>
                <a:lnTo>
                  <a:pt x="8912" y="2423"/>
                </a:lnTo>
                <a:lnTo>
                  <a:pt x="8912" y="12015"/>
                </a:lnTo>
                <a:lnTo>
                  <a:pt x="8161" y="12015"/>
                </a:lnTo>
                <a:lnTo>
                  <a:pt x="8161" y="8943"/>
                </a:lnTo>
                <a:lnTo>
                  <a:pt x="7359" y="8943"/>
                </a:lnTo>
                <a:lnTo>
                  <a:pt x="7359" y="5760"/>
                </a:lnTo>
                <a:lnTo>
                  <a:pt x="4652" y="5760"/>
                </a:lnTo>
                <a:lnTo>
                  <a:pt x="4652" y="8943"/>
                </a:lnTo>
                <a:lnTo>
                  <a:pt x="4652" y="14361"/>
                </a:lnTo>
                <a:lnTo>
                  <a:pt x="3918" y="14361"/>
                </a:lnTo>
                <a:lnTo>
                  <a:pt x="3918" y="10561"/>
                </a:lnTo>
                <a:lnTo>
                  <a:pt x="1907" y="10561"/>
                </a:lnTo>
                <a:lnTo>
                  <a:pt x="1907" y="15385"/>
                </a:lnTo>
                <a:lnTo>
                  <a:pt x="940" y="15385"/>
                </a:lnTo>
                <a:lnTo>
                  <a:pt x="940" y="17597"/>
                </a:lnTo>
                <a:lnTo>
                  <a:pt x="0" y="17597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17597"/>
                </a:lnTo>
                <a:lnTo>
                  <a:pt x="20672" y="17597"/>
                </a:lnTo>
                <a:lnTo>
                  <a:pt x="20672" y="15385"/>
                </a:lnTo>
                <a:lnTo>
                  <a:pt x="19821" y="15385"/>
                </a:lnTo>
                <a:lnTo>
                  <a:pt x="19821" y="12015"/>
                </a:lnTo>
                <a:lnTo>
                  <a:pt x="19033" y="12015"/>
                </a:lnTo>
                <a:lnTo>
                  <a:pt x="19033" y="8191"/>
                </a:lnTo>
                <a:lnTo>
                  <a:pt x="16927" y="8191"/>
                </a:lnTo>
                <a:lnTo>
                  <a:pt x="16927" y="15803"/>
                </a:lnTo>
                <a:lnTo>
                  <a:pt x="16212" y="15803"/>
                </a:lnTo>
                <a:lnTo>
                  <a:pt x="16212" y="3677"/>
                </a:lnTo>
                <a:lnTo>
                  <a:pt x="13299" y="4969"/>
                </a:lnTo>
                <a:lnTo>
                  <a:pt x="13299" y="9566"/>
                </a:lnTo>
                <a:lnTo>
                  <a:pt x="12557" y="9566"/>
                </a:lnTo>
                <a:lnTo>
                  <a:pt x="12557" y="2423"/>
                </a:lnTo>
                <a:lnTo>
                  <a:pt x="11973" y="2423"/>
                </a:lnTo>
                <a:lnTo>
                  <a:pt x="11973" y="0"/>
                </a:lnTo>
                <a:lnTo>
                  <a:pt x="9497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28565C"/>
            </a:solidFill>
          </a:ln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93" name="Сарай"/>
          <p:cNvSpPr/>
          <p:nvPr/>
        </p:nvSpPr>
        <p:spPr>
          <a:xfrm>
            <a:off x="5379016" y="2315350"/>
            <a:ext cx="1620451" cy="107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83" y="0"/>
                </a:moveTo>
                <a:lnTo>
                  <a:pt x="7165" y="5655"/>
                </a:lnTo>
                <a:lnTo>
                  <a:pt x="7480" y="6563"/>
                </a:lnTo>
                <a:lnTo>
                  <a:pt x="8491" y="5771"/>
                </a:lnTo>
                <a:lnTo>
                  <a:pt x="8491" y="9701"/>
                </a:lnTo>
                <a:lnTo>
                  <a:pt x="0" y="14458"/>
                </a:lnTo>
                <a:lnTo>
                  <a:pt x="239" y="15417"/>
                </a:lnTo>
                <a:lnTo>
                  <a:pt x="930" y="15030"/>
                </a:lnTo>
                <a:lnTo>
                  <a:pt x="930" y="21600"/>
                </a:lnTo>
                <a:lnTo>
                  <a:pt x="8083" y="21600"/>
                </a:lnTo>
                <a:lnTo>
                  <a:pt x="10341" y="21600"/>
                </a:lnTo>
                <a:lnTo>
                  <a:pt x="11241" y="21600"/>
                </a:lnTo>
                <a:lnTo>
                  <a:pt x="11241" y="13404"/>
                </a:lnTo>
                <a:lnTo>
                  <a:pt x="17523" y="13404"/>
                </a:lnTo>
                <a:lnTo>
                  <a:pt x="17523" y="21600"/>
                </a:lnTo>
                <a:lnTo>
                  <a:pt x="20468" y="21600"/>
                </a:lnTo>
                <a:lnTo>
                  <a:pt x="20468" y="5923"/>
                </a:lnTo>
                <a:lnTo>
                  <a:pt x="21285" y="6563"/>
                </a:lnTo>
                <a:lnTo>
                  <a:pt x="21600" y="5655"/>
                </a:lnTo>
                <a:lnTo>
                  <a:pt x="14383" y="0"/>
                </a:lnTo>
                <a:close/>
                <a:moveTo>
                  <a:pt x="13102" y="5002"/>
                </a:moveTo>
                <a:lnTo>
                  <a:pt x="15663" y="5002"/>
                </a:lnTo>
                <a:lnTo>
                  <a:pt x="15663" y="8475"/>
                </a:lnTo>
                <a:lnTo>
                  <a:pt x="13102" y="8475"/>
                </a:lnTo>
                <a:lnTo>
                  <a:pt x="13102" y="5002"/>
                </a:lnTo>
                <a:close/>
                <a:moveTo>
                  <a:pt x="12115" y="14124"/>
                </a:moveTo>
                <a:lnTo>
                  <a:pt x="14142" y="16818"/>
                </a:lnTo>
                <a:lnTo>
                  <a:pt x="14142" y="14124"/>
                </a:lnTo>
                <a:lnTo>
                  <a:pt x="12115" y="14124"/>
                </a:lnTo>
                <a:close/>
                <a:moveTo>
                  <a:pt x="14624" y="14124"/>
                </a:moveTo>
                <a:lnTo>
                  <a:pt x="14624" y="16818"/>
                </a:lnTo>
                <a:lnTo>
                  <a:pt x="16649" y="14124"/>
                </a:lnTo>
                <a:lnTo>
                  <a:pt x="14624" y="14124"/>
                </a:lnTo>
                <a:close/>
                <a:moveTo>
                  <a:pt x="11722" y="14567"/>
                </a:moveTo>
                <a:lnTo>
                  <a:pt x="11722" y="20674"/>
                </a:lnTo>
                <a:lnTo>
                  <a:pt x="14020" y="17619"/>
                </a:lnTo>
                <a:lnTo>
                  <a:pt x="11722" y="14567"/>
                </a:lnTo>
                <a:close/>
                <a:moveTo>
                  <a:pt x="17043" y="14567"/>
                </a:moveTo>
                <a:lnTo>
                  <a:pt x="14745" y="17619"/>
                </a:lnTo>
                <a:lnTo>
                  <a:pt x="17043" y="20674"/>
                </a:lnTo>
                <a:lnTo>
                  <a:pt x="17043" y="14567"/>
                </a:lnTo>
                <a:close/>
                <a:moveTo>
                  <a:pt x="14142" y="18424"/>
                </a:moveTo>
                <a:lnTo>
                  <a:pt x="11763" y="21585"/>
                </a:lnTo>
                <a:lnTo>
                  <a:pt x="14142" y="21585"/>
                </a:lnTo>
                <a:lnTo>
                  <a:pt x="14142" y="18424"/>
                </a:lnTo>
                <a:close/>
                <a:moveTo>
                  <a:pt x="14624" y="18424"/>
                </a:moveTo>
                <a:lnTo>
                  <a:pt x="14624" y="21585"/>
                </a:lnTo>
                <a:lnTo>
                  <a:pt x="17002" y="21585"/>
                </a:lnTo>
                <a:lnTo>
                  <a:pt x="14624" y="18424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28565C"/>
            </a:solidFill>
          </a:ln>
        </p:spPr>
        <p:txBody>
          <a:bodyPr lIns="45719" rIns="45719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Снимок экрана 2018-04-18 в 23.14.08.png" descr="Снимок экрана 2018-04-18 в 23.14.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48807" y="1892716"/>
            <a:ext cx="3182309" cy="345430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СПЕЦИАЛЬНЫЕ НАЛОГОВЫЕ РЕЖИМЫ"/>
          <p:cNvSpPr txBox="1"/>
          <p:nvPr/>
        </p:nvSpPr>
        <p:spPr>
          <a:xfrm>
            <a:off x="2131695" y="614679"/>
            <a:ext cx="4626611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СПЕЦИАЛЬНЫЕ НАЛОГОВЫЕ РЕЖИМЫ</a:t>
            </a:r>
          </a:p>
        </p:txBody>
      </p:sp>
      <p:grpSp>
        <p:nvGrpSpPr>
          <p:cNvPr id="99" name="ЮЛ"/>
          <p:cNvGrpSpPr/>
          <p:nvPr/>
        </p:nvGrpSpPr>
        <p:grpSpPr>
          <a:xfrm>
            <a:off x="2063031" y="1164540"/>
            <a:ext cx="1300112" cy="675642"/>
            <a:chOff x="0" y="0"/>
            <a:chExt cx="1300110" cy="675641"/>
          </a:xfrm>
        </p:grpSpPr>
        <p:sp>
          <p:nvSpPr>
            <p:cNvPr id="98" name="ЮЛ"/>
            <p:cNvSpPr txBox="1"/>
            <p:nvPr/>
          </p:nvSpPr>
          <p:spPr>
            <a:xfrm>
              <a:off x="50800" y="50799"/>
              <a:ext cx="1198511" cy="57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000">
                  <a:solidFill>
                    <a:srgbClr val="28565C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r>
                <a:t>ЮЛ</a:t>
              </a:r>
            </a:p>
          </p:txBody>
        </p:sp>
        <p:pic>
          <p:nvPicPr>
            <p:cNvPr id="97" name="ЮЛ" descr="ЮЛ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300112" cy="675643"/>
            </a:xfrm>
            <a:prstGeom prst="rect">
              <a:avLst/>
            </a:prstGeom>
            <a:effectLst/>
          </p:spPr>
        </p:pic>
      </p:grpSp>
      <p:grpSp>
        <p:nvGrpSpPr>
          <p:cNvPr id="102" name="ИП"/>
          <p:cNvGrpSpPr/>
          <p:nvPr/>
        </p:nvGrpSpPr>
        <p:grpSpPr>
          <a:xfrm>
            <a:off x="5995701" y="1164540"/>
            <a:ext cx="1028997" cy="675642"/>
            <a:chOff x="0" y="0"/>
            <a:chExt cx="1028995" cy="675641"/>
          </a:xfrm>
        </p:grpSpPr>
        <p:sp>
          <p:nvSpPr>
            <p:cNvPr id="101" name="ИП"/>
            <p:cNvSpPr txBox="1"/>
            <p:nvPr/>
          </p:nvSpPr>
          <p:spPr>
            <a:xfrm>
              <a:off x="50800" y="50799"/>
              <a:ext cx="927396" cy="574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3000">
                  <a:solidFill>
                    <a:srgbClr val="28565C"/>
                  </a:solidFill>
                  <a:latin typeface="DIN Condensed"/>
                  <a:ea typeface="DIN Condensed"/>
                  <a:cs typeface="DIN Condensed"/>
                  <a:sym typeface="DIN Condensed"/>
                </a:defRPr>
              </a:lvl1pPr>
            </a:lstStyle>
            <a:p>
              <a:r>
                <a:t>ИП</a:t>
              </a:r>
            </a:p>
          </p:txBody>
        </p:sp>
        <p:pic>
          <p:nvPicPr>
            <p:cNvPr id="100" name="ИП" descr="ИП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1028996" cy="675643"/>
            </a:xfrm>
            <a:prstGeom prst="rect">
              <a:avLst/>
            </a:prstGeom>
            <a:effectLst/>
          </p:spPr>
        </p:pic>
      </p:grpSp>
      <p:pic>
        <p:nvPicPr>
          <p:cNvPr id="103" name="Снимок экрана 2018-04-18 в 23.14.17.png" descr="Снимок экрана 2018-04-18 в 23.14.17.png"/>
          <p:cNvPicPr>
            <a:picLocks noChangeAspect="1"/>
          </p:cNvPicPr>
          <p:nvPr/>
        </p:nvPicPr>
        <p:blipFill>
          <a:blip r:embed="rId5">
            <a:extLst/>
          </a:blip>
          <a:srcRect t="10227"/>
          <a:stretch>
            <a:fillRect/>
          </a:stretch>
        </p:blipFill>
        <p:spPr>
          <a:xfrm>
            <a:off x="598735" y="1968271"/>
            <a:ext cx="3949442" cy="3303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УПРОЩЕННАЯ СИСТЕМА НАЛОГООБЛОЖЕНИЯ"/>
          <p:cNvSpPr txBox="1"/>
          <p:nvPr/>
        </p:nvSpPr>
        <p:spPr>
          <a:xfrm>
            <a:off x="1105117" y="614679"/>
            <a:ext cx="73234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400"/>
              <a:t>УПРОЩЕННАЯ СИСТЕМА НАЛОГООБЛОЖЕНИЯ</a:t>
            </a:r>
          </a:p>
        </p:txBody>
      </p:sp>
      <p:pic>
        <p:nvPicPr>
          <p:cNvPr id="106" name="Снимок экрана 2018-04-19 в 0.18.38.png" descr="Снимок экрана 2018-04-19 в 0.18.3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5117" y="1027847"/>
            <a:ext cx="6446345" cy="4264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УПРОЩЕННАЯ СИСТЕМА НАЛОГООБЛОЖЕНИЯ"/>
          <p:cNvSpPr txBox="1"/>
          <p:nvPr/>
        </p:nvSpPr>
        <p:spPr>
          <a:xfrm>
            <a:off x="1076984" y="614679"/>
            <a:ext cx="73234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400"/>
              <a:t>УПРОЩЕННАЯ СИСТЕМА НАЛОГООБЛОЖЕНИЯ</a:t>
            </a:r>
          </a:p>
        </p:txBody>
      </p:sp>
      <p:sp>
        <p:nvSpPr>
          <p:cNvPr id="109" name="ЗАМЕНЯЕТ НАЛОГИ"/>
          <p:cNvSpPr txBox="1"/>
          <p:nvPr/>
        </p:nvSpPr>
        <p:spPr>
          <a:xfrm>
            <a:off x="3381121" y="1262380"/>
            <a:ext cx="2381759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ЗАМЕНЯЕТ НАЛОГИ</a:t>
            </a:r>
          </a:p>
        </p:txBody>
      </p:sp>
      <p:sp>
        <p:nvSpPr>
          <p:cNvPr id="110" name="ЮЛ"/>
          <p:cNvSpPr txBox="1"/>
          <p:nvPr/>
        </p:nvSpPr>
        <p:spPr>
          <a:xfrm>
            <a:off x="2279774" y="1617980"/>
            <a:ext cx="50685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ЮЛ</a:t>
            </a:r>
          </a:p>
        </p:txBody>
      </p:sp>
      <p:sp>
        <p:nvSpPr>
          <p:cNvPr id="111" name="ИП"/>
          <p:cNvSpPr txBox="1"/>
          <p:nvPr/>
        </p:nvSpPr>
        <p:spPr>
          <a:xfrm>
            <a:off x="6528371" y="1617980"/>
            <a:ext cx="43065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ИП</a:t>
            </a:r>
          </a:p>
        </p:txBody>
      </p:sp>
      <p:grpSp>
        <p:nvGrpSpPr>
          <p:cNvPr id="114" name="налога на прибыль организаций, за исключением налога, уплачиваемого с доходов по дивидендам и отдельным видам долговых обязательств;…"/>
          <p:cNvGrpSpPr/>
          <p:nvPr/>
        </p:nvGrpSpPr>
        <p:grpSpPr>
          <a:xfrm>
            <a:off x="673237" y="2192388"/>
            <a:ext cx="3719933" cy="2891452"/>
            <a:chOff x="0" y="0"/>
            <a:chExt cx="3719931" cy="2891450"/>
          </a:xfrm>
        </p:grpSpPr>
        <p:sp>
          <p:nvSpPr>
            <p:cNvPr id="113" name="налога на прибыль организаций, за исключением налога, уплачиваемого с доходов по дивидендам и отдельным видам долговых обязательств;…"/>
            <p:cNvSpPr txBox="1"/>
            <p:nvPr/>
          </p:nvSpPr>
          <p:spPr>
            <a:xfrm>
              <a:off x="38100" y="38099"/>
              <a:ext cx="3643732" cy="2815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r>
                <a:t>налога на прибыль организаций, за исключением налога, уплачиваемого с доходов по дивидендам и отдельным видам долговых обязательств;</a:t>
              </a:r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endParaRPr/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r>
                <a:t>налога на имущество организаций;</a:t>
              </a:r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endParaRPr/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r>
                <a:t>налога на добавленную стоимость.</a:t>
              </a:r>
            </a:p>
          </p:txBody>
        </p:sp>
        <p:pic>
          <p:nvPicPr>
            <p:cNvPr id="112" name="налога на прибыль организаций, за исключением налога, уплачиваемого с доходов по дивидендам и отдельным видам долговых обязательств;…" descr="налога на прибыль организаций, за исключением налога, уплачиваемого с доходов по дивидендам и отдельным видам долговых обязательств;…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719933" cy="2891451"/>
            </a:xfrm>
            <a:prstGeom prst="rect">
              <a:avLst/>
            </a:prstGeom>
            <a:effectLst/>
          </p:spPr>
        </p:pic>
      </p:grpSp>
      <p:grpSp>
        <p:nvGrpSpPr>
          <p:cNvPr id="117" name="налога на доходы физических лиц в отношении доходов от предпринимательской деятельности;…"/>
          <p:cNvGrpSpPr/>
          <p:nvPr/>
        </p:nvGrpSpPr>
        <p:grpSpPr>
          <a:xfrm>
            <a:off x="4837200" y="2173338"/>
            <a:ext cx="3813000" cy="3132752"/>
            <a:chOff x="0" y="0"/>
            <a:chExt cx="3812999" cy="3132750"/>
          </a:xfrm>
        </p:grpSpPr>
        <p:sp>
          <p:nvSpPr>
            <p:cNvPr id="116" name="налога на доходы физических лиц в отношении доходов от предпринимательской деятельности;…"/>
            <p:cNvSpPr txBox="1"/>
            <p:nvPr/>
          </p:nvSpPr>
          <p:spPr>
            <a:xfrm>
              <a:off x="38100" y="38099"/>
              <a:ext cx="3736800" cy="3056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r>
                <a:t>налога на доходы физических лиц в отношении доходов от предпринимательской деятельности;</a:t>
              </a:r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endParaRPr/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r>
                <a:t>налога на имущество физических лиц, по имуществу, используемому в предпринимательской деятельности;</a:t>
              </a:r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endParaRPr/>
            </a:p>
            <a:p>
              <a:pPr marL="161423" indent="-161423" algn="just" defTabSz="457200">
                <a:buSzPct val="100000"/>
                <a:buChar char="•"/>
                <a:defRPr sz="1610">
                  <a:solidFill>
                    <a:srgbClr val="333333"/>
                  </a:solidFill>
                </a:defRPr>
              </a:pPr>
              <a:r>
                <a:t>налога на добавленную стоимость (с рядом исключений)</a:t>
              </a:r>
            </a:p>
          </p:txBody>
        </p:sp>
        <p:pic>
          <p:nvPicPr>
            <p:cNvPr id="115" name="налога на доходы физических лиц в отношении доходов от предпринимательской деятельности;…" descr="налога на доходы физических лиц в отношении доходов от предпринимательской деятельности;…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813000" cy="31327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ЕДИНЫЙ СЕЛЬСКОХОЗЯЙСТВЕННЫЙ НАЛОГ"/>
          <p:cNvSpPr txBox="1"/>
          <p:nvPr/>
        </p:nvSpPr>
        <p:spPr>
          <a:xfrm>
            <a:off x="628107" y="530271"/>
            <a:ext cx="809452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800"/>
              <a:t>ЕДИНЫЙ СЕЛЬСКОХОЗЯЙСТВЕННЫЙ НАЛОГ</a:t>
            </a:r>
          </a:p>
        </p:txBody>
      </p:sp>
      <p:pic>
        <p:nvPicPr>
          <p:cNvPr id="120" name="Снимок экрана 2018-04-19 в 0.24.26.png" descr="Снимок экрана 2018-04-19 в 0.24.26.png"/>
          <p:cNvPicPr>
            <a:picLocks noChangeAspect="1"/>
          </p:cNvPicPr>
          <p:nvPr/>
        </p:nvPicPr>
        <p:blipFill>
          <a:blip r:embed="rId2">
            <a:extLst/>
          </a:blip>
          <a:srcRect t="48906"/>
          <a:stretch>
            <a:fillRect/>
          </a:stretch>
        </p:blipFill>
        <p:spPr>
          <a:xfrm>
            <a:off x="1084064" y="996999"/>
            <a:ext cx="6721693" cy="79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ЗАМЕНЯЕТ НАЛОГИ"/>
          <p:cNvSpPr txBox="1"/>
          <p:nvPr/>
        </p:nvSpPr>
        <p:spPr>
          <a:xfrm>
            <a:off x="3412871" y="1992728"/>
            <a:ext cx="2381759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ЗАМЕНЯЕТ НАЛОГИ</a:t>
            </a:r>
          </a:p>
        </p:txBody>
      </p:sp>
      <p:sp>
        <p:nvSpPr>
          <p:cNvPr id="122" name="ЮЛ"/>
          <p:cNvSpPr txBox="1"/>
          <p:nvPr/>
        </p:nvSpPr>
        <p:spPr>
          <a:xfrm>
            <a:off x="2232373" y="2367280"/>
            <a:ext cx="50685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ЮЛ</a:t>
            </a:r>
          </a:p>
        </p:txBody>
      </p:sp>
      <p:sp>
        <p:nvSpPr>
          <p:cNvPr id="123" name="ИП"/>
          <p:cNvSpPr txBox="1"/>
          <p:nvPr/>
        </p:nvSpPr>
        <p:spPr>
          <a:xfrm>
            <a:off x="6468269" y="2367280"/>
            <a:ext cx="43065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ИП</a:t>
            </a:r>
          </a:p>
        </p:txBody>
      </p:sp>
      <p:sp>
        <p:nvSpPr>
          <p:cNvPr id="124" name="налога на прибыль организаций…"/>
          <p:cNvSpPr txBox="1"/>
          <p:nvPr/>
        </p:nvSpPr>
        <p:spPr>
          <a:xfrm>
            <a:off x="759216" y="2928010"/>
            <a:ext cx="3681771" cy="2002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83116" indent="-243416" defTabSz="457200">
              <a:buSzPct val="100000"/>
              <a:buFont typeface="Arial"/>
              <a:buChar char="•"/>
              <a:defRPr sz="2410">
                <a:solidFill>
                  <a:srgbClr val="33333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	</a:t>
            </a:r>
            <a:r>
              <a:rPr sz="2000"/>
              <a:t>налога на прибыль организаций </a:t>
            </a:r>
          </a:p>
          <a:p>
            <a:pPr marL="383116" indent="-243416" defTabSz="457200">
              <a:buSzPct val="100000"/>
              <a:buFont typeface="Arial"/>
              <a:buChar char="•"/>
              <a:defRPr sz="2410">
                <a:solidFill>
                  <a:srgbClr val="33333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000"/>
              <a:t>	налога на имущество организаций</a:t>
            </a:r>
          </a:p>
          <a:p>
            <a:pPr marL="383116" indent="-243416" defTabSz="457200">
              <a:buSzPct val="100000"/>
              <a:buFont typeface="Arial"/>
              <a:buChar char="•"/>
              <a:defRPr sz="2410">
                <a:solidFill>
                  <a:srgbClr val="33333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000"/>
              <a:t>	налога на добавленную стоимость</a:t>
            </a:r>
          </a:p>
        </p:txBody>
      </p:sp>
      <p:sp>
        <p:nvSpPr>
          <p:cNvPr id="125" name="налога на доходы физических лиц…"/>
          <p:cNvSpPr txBox="1"/>
          <p:nvPr/>
        </p:nvSpPr>
        <p:spPr>
          <a:xfrm>
            <a:off x="4870190" y="2928010"/>
            <a:ext cx="3852440" cy="2002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686253" indent="-546553" defTabSz="457200">
              <a:buSzPct val="100000"/>
              <a:buFont typeface="Arial"/>
              <a:buChar char="•"/>
              <a:defRPr sz="2410">
                <a:solidFill>
                  <a:srgbClr val="33333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	</a:t>
            </a:r>
            <a:r>
              <a:rPr sz="2000"/>
              <a:t>налога на доходы физических лиц</a:t>
            </a:r>
          </a:p>
          <a:p>
            <a:pPr marL="686253" indent="-546553" defTabSz="457200">
              <a:buSzPct val="100000"/>
              <a:buFont typeface="Arial"/>
              <a:buChar char="•"/>
              <a:defRPr sz="2410">
                <a:solidFill>
                  <a:srgbClr val="33333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000"/>
              <a:t>	налога на имущество физических лиц</a:t>
            </a:r>
          </a:p>
          <a:p>
            <a:pPr marL="686253" indent="-546553" defTabSz="457200">
              <a:buSzPct val="100000"/>
              <a:buFont typeface="Arial"/>
              <a:buChar char="•"/>
              <a:defRPr sz="2410">
                <a:solidFill>
                  <a:srgbClr val="333333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 sz="2000"/>
              <a:t>	налога на добавленную стоимость</a:t>
            </a:r>
          </a:p>
        </p:txBody>
      </p:sp>
      <p:sp>
        <p:nvSpPr>
          <p:cNvPr id="126" name="Линия"/>
          <p:cNvSpPr/>
          <p:nvPr/>
        </p:nvSpPr>
        <p:spPr>
          <a:xfrm>
            <a:off x="914149" y="1891739"/>
            <a:ext cx="7315702" cy="1"/>
          </a:xfrm>
          <a:prstGeom prst="line">
            <a:avLst/>
          </a:prstGeom>
          <a:ln w="25400">
            <a:solidFill>
              <a:srgbClr val="28565C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ЕДИНЫЙ НАЛОГ НА ВМЕНЕННЫЙ ДОХОД"/>
          <p:cNvSpPr txBox="1"/>
          <p:nvPr/>
        </p:nvSpPr>
        <p:spPr>
          <a:xfrm>
            <a:off x="2008441" y="614679"/>
            <a:ext cx="487311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ЕДИНЫЙ НАЛОГ НА ВМЕНЕННЫЙ ДОХОД</a:t>
            </a:r>
          </a:p>
        </p:txBody>
      </p:sp>
      <p:pic>
        <p:nvPicPr>
          <p:cNvPr id="129" name="Снимок экрана 2018-04-19 в 0.29.16.png" descr="Снимок экрана 2018-04-19 в 0.29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3994" y="1088578"/>
            <a:ext cx="5376012" cy="431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ЕДИНЫЙ НАЛОГ НА ВМЕНЕННЫЙ ДОХОД"/>
          <p:cNvSpPr txBox="1"/>
          <p:nvPr/>
        </p:nvSpPr>
        <p:spPr>
          <a:xfrm>
            <a:off x="2008441" y="614679"/>
            <a:ext cx="487311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ЕДИНЫЙ НАЛОГ НА ВМЕНЕННЫЙ ДОХОД</a:t>
            </a:r>
          </a:p>
        </p:txBody>
      </p:sp>
      <p:pic>
        <p:nvPicPr>
          <p:cNvPr id="135" name="Снимок экрана 2018-04-19 в 0.29.21.png" descr="Снимок экрана 2018-04-19 в 0.29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0048" y="1056484"/>
            <a:ext cx="6069904" cy="43508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алог"/>
          <p:cNvSpPr txBox="1">
            <a:spLocks noGrp="1"/>
          </p:cNvSpPr>
          <p:nvPr>
            <p:ph type="title" idx="4294967295"/>
          </p:nvPr>
        </p:nvSpPr>
        <p:spPr>
          <a:xfrm>
            <a:off x="355599" y="457199"/>
            <a:ext cx="8077201" cy="93867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Налог</a:t>
            </a:r>
          </a:p>
        </p:txBody>
      </p:sp>
      <p:sp>
        <p:nvSpPr>
          <p:cNvPr id="30" name="Обязательный, индивидуально безвозмездный платёж, принудительно взимаемый органами государственной власти различных уровней с организаций и физических лиц в целях финансового обеспечения деятельности государства и (или) муниципальных образований."/>
          <p:cNvSpPr txBox="1">
            <a:spLocks noGrp="1"/>
          </p:cNvSpPr>
          <p:nvPr>
            <p:ph type="body" sz="quarter" idx="4294967295"/>
          </p:nvPr>
        </p:nvSpPr>
        <p:spPr>
          <a:xfrm>
            <a:off x="406399" y="1459309"/>
            <a:ext cx="4924129" cy="2500313"/>
          </a:xfrm>
          <a:prstGeom prst="rect">
            <a:avLst/>
          </a:prstGeom>
        </p:spPr>
        <p:txBody>
          <a:bodyPr>
            <a:normAutofit/>
          </a:bodyPr>
          <a:lstStyle>
            <a:lvl1pPr marL="5080" indent="381000" algn="just">
              <a:lnSpc>
                <a:spcPct val="90000"/>
              </a:lnSpc>
              <a:spcBef>
                <a:spcPts val="400"/>
              </a:spcBef>
              <a:buSzTx/>
              <a:buNone/>
              <a:defRPr sz="2000"/>
            </a:lvl1pPr>
          </a:lstStyle>
          <a:p>
            <a:r>
              <a:t>Обязательный, индивидуально безвозмездный платёж, принудительно взимаемый органами государственной власти различных уровней с организаций и физических лиц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31" name="В чем отличие «всенародного голосования» от «референдума»?"/>
          <p:cNvSpPr txBox="1"/>
          <p:nvPr/>
        </p:nvSpPr>
        <p:spPr>
          <a:xfrm>
            <a:off x="355599" y="4891187"/>
            <a:ext cx="80772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5080" indent="381000" algn="ctr">
              <a:lnSpc>
                <a:spcPct val="90000"/>
              </a:lnSpc>
              <a:spcBef>
                <a:spcPts val="400"/>
              </a:spcBef>
              <a:defRPr sz="2000"/>
            </a:pPr>
            <a:r>
              <a:rPr lang="ru-RU" dirty="0"/>
              <a:t>Нужны ли налоги в нашей стране? </a:t>
            </a:r>
            <a:endParaRPr dirty="0"/>
          </a:p>
        </p:txBody>
      </p:sp>
      <p:sp>
        <p:nvSpPr>
          <p:cNvPr id="32" name="ВОПРОС"/>
          <p:cNvSpPr txBox="1"/>
          <p:nvPr/>
        </p:nvSpPr>
        <p:spPr>
          <a:xfrm>
            <a:off x="346704" y="4346284"/>
            <a:ext cx="8450592" cy="437070"/>
          </a:xfrm>
          <a:prstGeom prst="rect">
            <a:avLst/>
          </a:prstGeom>
          <a:solidFill>
            <a:srgbClr val="2856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marL="5080" indent="-5080" algn="ctr">
              <a:lnSpc>
                <a:spcPct val="90000"/>
              </a:lnSpc>
              <a:spcBef>
                <a:spcPts val="400"/>
              </a:spcBef>
              <a:defRPr sz="2400" b="1">
                <a:solidFill>
                  <a:srgbClr val="FFFFFF"/>
                </a:solidFill>
              </a:defRPr>
            </a:lvl1pPr>
          </a:lstStyle>
          <a:p>
            <a:r>
              <a:t>ВОПРОС</a:t>
            </a:r>
          </a:p>
        </p:txBody>
      </p:sp>
      <p:pic>
        <p:nvPicPr>
          <p:cNvPr id="33" name="sroki_uplaty_nalogov_i_sborov.jpg" descr="sroki_uplaty_nalogov_i_sborov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501753" y="1468813"/>
            <a:ext cx="3116764" cy="2076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Снимок экрана 2018-04-19 в 0.30.22.png" descr="Снимок экрана 2018-04-19 в 0.30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109" y="1169789"/>
            <a:ext cx="81534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Для юридических лиц:…"/>
          <p:cNvSpPr txBox="1"/>
          <p:nvPr/>
        </p:nvSpPr>
        <p:spPr>
          <a:xfrm>
            <a:off x="2131362" y="2942124"/>
            <a:ext cx="4881276" cy="2015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610" b="1">
                <a:solidFill>
                  <a:srgbClr val="333333"/>
                </a:solidFill>
              </a:defRPr>
            </a:pPr>
            <a:r>
              <a:t>Для юридических лиц:</a:t>
            </a:r>
            <a:endParaRPr b="0"/>
          </a:p>
          <a:p>
            <a:pPr marL="504825" indent="-365125" algn="just" defTabSz="457200">
              <a:buSzPct val="100000"/>
              <a:buFont typeface="Arial"/>
              <a:buAutoNum type="arabicPeriod"/>
              <a:defRPr sz="1610">
                <a:solidFill>
                  <a:srgbClr val="333333"/>
                </a:solidFill>
              </a:defRPr>
            </a:pPr>
            <a:r>
              <a:t>Налог на прибыль организаций</a:t>
            </a:r>
          </a:p>
          <a:p>
            <a:pPr marL="504825" indent="-365125" algn="just" defTabSz="457200">
              <a:buSzPct val="100000"/>
              <a:buFont typeface="Arial"/>
              <a:buAutoNum type="arabicPeriod"/>
              <a:defRPr sz="1610">
                <a:solidFill>
                  <a:srgbClr val="333333"/>
                </a:solidFill>
              </a:defRPr>
            </a:pPr>
            <a:r>
              <a:t>Налог на имущество организаций</a:t>
            </a:r>
          </a:p>
          <a:p>
            <a:pPr marL="504825" indent="-365125" algn="just" defTabSz="457200">
              <a:buSzPct val="100000"/>
              <a:buFont typeface="Arial"/>
              <a:buAutoNum type="arabicPeriod"/>
              <a:defRPr sz="1610">
                <a:solidFill>
                  <a:srgbClr val="333333"/>
                </a:solidFill>
              </a:defRPr>
            </a:pPr>
            <a:r>
              <a:t>Налог на добавленную стоимость</a:t>
            </a:r>
          </a:p>
          <a:p>
            <a:pPr algn="just" defTabSz="457200">
              <a:defRPr sz="1610" b="1">
                <a:solidFill>
                  <a:srgbClr val="333333"/>
                </a:solidFill>
              </a:defRPr>
            </a:pPr>
            <a:r>
              <a:t>Для индивидуальных предпринимателей:</a:t>
            </a:r>
            <a:endParaRPr b="0"/>
          </a:p>
          <a:p>
            <a:pPr marL="504825" indent="-365125" algn="just" defTabSz="457200">
              <a:buSzPct val="100000"/>
              <a:buFont typeface="Arial"/>
              <a:buAutoNum type="arabicPeriod"/>
              <a:defRPr sz="1610">
                <a:solidFill>
                  <a:srgbClr val="333333"/>
                </a:solidFill>
              </a:defRPr>
            </a:pPr>
            <a:r>
              <a:t>Налог на доходы физических лиц</a:t>
            </a:r>
          </a:p>
          <a:p>
            <a:pPr marL="504825" indent="-365125" algn="just" defTabSz="457200">
              <a:buSzPct val="100000"/>
              <a:buFont typeface="Arial"/>
              <a:buAutoNum type="arabicPeriod"/>
              <a:defRPr sz="1610">
                <a:solidFill>
                  <a:srgbClr val="333333"/>
                </a:solidFill>
              </a:defRPr>
            </a:pPr>
            <a:r>
              <a:t>Налог на имущество физических лиц</a:t>
            </a:r>
          </a:p>
          <a:p>
            <a:pPr marL="504825" indent="-365125" algn="just" defTabSz="457200">
              <a:buSzPct val="100000"/>
              <a:buFont typeface="Arial"/>
              <a:buAutoNum type="arabicPeriod"/>
              <a:defRPr sz="1610">
                <a:solidFill>
                  <a:srgbClr val="333333"/>
                </a:solidFill>
              </a:defRPr>
            </a:pPr>
            <a:r>
              <a:t>Налог на добавленную стоимость</a:t>
            </a:r>
          </a:p>
        </p:txBody>
      </p:sp>
      <p:sp>
        <p:nvSpPr>
          <p:cNvPr id="139" name="ЗАМЕНЯЕТ НАЛОГИ"/>
          <p:cNvSpPr txBox="1"/>
          <p:nvPr/>
        </p:nvSpPr>
        <p:spPr>
          <a:xfrm>
            <a:off x="3254121" y="2435686"/>
            <a:ext cx="2381759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ЗАМЕНЯЕТ НАЛОГИ</a:t>
            </a:r>
          </a:p>
        </p:txBody>
      </p:sp>
      <p:sp>
        <p:nvSpPr>
          <p:cNvPr id="140" name="Линия"/>
          <p:cNvSpPr/>
          <p:nvPr/>
        </p:nvSpPr>
        <p:spPr>
          <a:xfrm>
            <a:off x="914149" y="2274689"/>
            <a:ext cx="7315702" cy="1"/>
          </a:xfrm>
          <a:prstGeom prst="line">
            <a:avLst/>
          </a:prstGeom>
          <a:ln w="25400">
            <a:solidFill>
              <a:srgbClr val="28565C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ctr"/>
            <a:endParaRPr/>
          </a:p>
        </p:txBody>
      </p:sp>
      <p:sp>
        <p:nvSpPr>
          <p:cNvPr id="141" name="ЕДИНЫЙ НАЛОГ НА ВМЕНЕННЫЙ ДОХОД"/>
          <p:cNvSpPr txBox="1"/>
          <p:nvPr/>
        </p:nvSpPr>
        <p:spPr>
          <a:xfrm>
            <a:off x="2008441" y="665479"/>
            <a:ext cx="487311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ЕДИНЫЙ НАЛОГ НА ВМЕНЕННЫЙ ДОХОД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ПАТЕНТНАЯ СИСТЕМА НАЛОГООБЛОЖЕНИЯ"/>
          <p:cNvSpPr txBox="1"/>
          <p:nvPr/>
        </p:nvSpPr>
        <p:spPr>
          <a:xfrm>
            <a:off x="688430" y="576968"/>
            <a:ext cx="812177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800"/>
              <a:t>ПАТЕНТНАЯ СИСТЕМА НАЛОГООБЛОЖЕНИЯ</a:t>
            </a:r>
          </a:p>
        </p:txBody>
      </p:sp>
      <p:sp>
        <p:nvSpPr>
          <p:cNvPr id="144" name="Налогоплательщиками признаются индивидуальные предприниматели, перешедшие на патентную систему налогообложения"/>
          <p:cNvSpPr txBox="1"/>
          <p:nvPr/>
        </p:nvSpPr>
        <p:spPr>
          <a:xfrm>
            <a:off x="623440" y="1100188"/>
            <a:ext cx="7643119" cy="766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2410">
                <a:solidFill>
                  <a:srgbClr val="333333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Налогоплательщиками признаются индивидуальные предприниматели, перешедшие на патентную систему налогообложения</a:t>
            </a:r>
          </a:p>
        </p:txBody>
      </p:sp>
      <p:sp>
        <p:nvSpPr>
          <p:cNvPr id="145" name="Индивидуальные предприниматели, средняя численность наемных работников которых, не превышает за налоговый период,  по всем видам предпринимательской деятельности, осуществляемым индивидуальным предпринимателем, 15 человек"/>
          <p:cNvSpPr txBox="1"/>
          <p:nvPr/>
        </p:nvSpPr>
        <p:spPr>
          <a:xfrm>
            <a:off x="688430" y="2245851"/>
            <a:ext cx="751314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400"/>
            </a:pPr>
            <a:r>
              <a:rPr dirty="0" err="1"/>
              <a:t>Индивидуальные</a:t>
            </a:r>
            <a:r>
              <a:rPr dirty="0"/>
              <a:t> </a:t>
            </a:r>
            <a:r>
              <a:rPr dirty="0" err="1"/>
              <a:t>предприниматели</a:t>
            </a:r>
            <a:r>
              <a:rPr dirty="0"/>
              <a:t>, </a:t>
            </a:r>
            <a:r>
              <a:rPr dirty="0" err="1"/>
              <a:t>средняя</a:t>
            </a:r>
            <a:r>
              <a:rPr dirty="0"/>
              <a:t> </a:t>
            </a:r>
            <a:r>
              <a:rPr dirty="0" err="1"/>
              <a:t>численность</a:t>
            </a:r>
            <a:r>
              <a:rPr dirty="0"/>
              <a:t> </a:t>
            </a:r>
            <a:r>
              <a:rPr dirty="0" err="1"/>
              <a:t>наемных</a:t>
            </a:r>
            <a:r>
              <a:rPr dirty="0"/>
              <a:t> </a:t>
            </a:r>
            <a:r>
              <a:rPr dirty="0" err="1"/>
              <a:t>работников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,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превышает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налоговый</a:t>
            </a:r>
            <a:r>
              <a:rPr dirty="0"/>
              <a:t> </a:t>
            </a:r>
            <a:r>
              <a:rPr dirty="0" err="1"/>
              <a:t>период</a:t>
            </a:r>
            <a:r>
              <a:rPr dirty="0"/>
              <a:t>, 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всем</a:t>
            </a:r>
            <a:r>
              <a:rPr dirty="0"/>
              <a:t> </a:t>
            </a:r>
            <a:r>
              <a:rPr dirty="0" err="1"/>
              <a:t>видам</a:t>
            </a:r>
            <a:r>
              <a:rPr dirty="0"/>
              <a:t> </a:t>
            </a:r>
            <a:r>
              <a:rPr dirty="0" err="1"/>
              <a:t>предпринимательской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, </a:t>
            </a:r>
            <a:r>
              <a:rPr dirty="0" err="1"/>
              <a:t>осуществляемым</a:t>
            </a:r>
            <a:r>
              <a:rPr dirty="0"/>
              <a:t> </a:t>
            </a:r>
            <a:r>
              <a:rPr dirty="0" err="1"/>
              <a:t>индивидуальным</a:t>
            </a:r>
            <a:r>
              <a:rPr dirty="0"/>
              <a:t> </a:t>
            </a:r>
            <a:r>
              <a:rPr dirty="0" err="1"/>
              <a:t>предпринимателем</a:t>
            </a:r>
            <a:r>
              <a:rPr dirty="0"/>
              <a:t>, </a:t>
            </a:r>
            <a:r>
              <a:rPr lang="ru-RU" sz="1400" dirty="0"/>
              <a:t>15</a:t>
            </a:r>
            <a:r>
              <a:rPr dirty="0"/>
              <a:t> </a:t>
            </a:r>
            <a:r>
              <a:rPr dirty="0" err="1"/>
              <a:t>человек</a:t>
            </a:r>
            <a:endParaRPr dirty="0"/>
          </a:p>
        </p:txBody>
      </p:sp>
      <p:sp>
        <p:nvSpPr>
          <p:cNvPr id="146" name="Налог на доходы физических лиц…"/>
          <p:cNvSpPr txBox="1"/>
          <p:nvPr/>
        </p:nvSpPr>
        <p:spPr>
          <a:xfrm>
            <a:off x="494137" y="3504769"/>
            <a:ext cx="7775784" cy="1914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457200" indent="-317500" defTabSz="457200">
              <a:buSzPct val="100000"/>
              <a:buFont typeface="Arial"/>
              <a:buChar char="•"/>
              <a:defRPr sz="1400"/>
            </a:pPr>
            <a:r>
              <a:rPr b="1" dirty="0"/>
              <a:t>	</a:t>
            </a:r>
            <a:r>
              <a:rPr b="1" dirty="0" err="1"/>
              <a:t>Налог</a:t>
            </a:r>
            <a:r>
              <a:rPr b="1" dirty="0"/>
              <a:t> </a:t>
            </a:r>
            <a:r>
              <a:rPr b="1" dirty="0" err="1"/>
              <a:t>на</a:t>
            </a:r>
            <a:r>
              <a:rPr b="1" dirty="0"/>
              <a:t> </a:t>
            </a:r>
            <a:r>
              <a:rPr b="1" dirty="0" err="1"/>
              <a:t>доходы</a:t>
            </a:r>
            <a:r>
              <a:rPr b="1" dirty="0"/>
              <a:t> </a:t>
            </a:r>
            <a:r>
              <a:rPr b="1" dirty="0" err="1"/>
              <a:t>физических</a:t>
            </a:r>
            <a:r>
              <a:rPr b="1" dirty="0"/>
              <a:t> </a:t>
            </a:r>
            <a:r>
              <a:rPr b="1" dirty="0" err="1"/>
              <a:t>лиц</a:t>
            </a:r>
            <a:endParaRPr b="1" dirty="0"/>
          </a:p>
          <a:p>
            <a:pPr marL="457200" indent="-317500" defTabSz="457200">
              <a:buSzPct val="100000"/>
              <a:buFont typeface="Arial"/>
              <a:buChar char="•"/>
              <a:defRPr sz="1400"/>
            </a:pPr>
            <a:r>
              <a:rPr b="1" dirty="0"/>
              <a:t>	</a:t>
            </a:r>
            <a:r>
              <a:rPr b="1" dirty="0" err="1"/>
              <a:t>Налог</a:t>
            </a:r>
            <a:r>
              <a:rPr b="1" dirty="0"/>
              <a:t> </a:t>
            </a:r>
            <a:r>
              <a:rPr b="1" dirty="0" err="1"/>
              <a:t>на</a:t>
            </a:r>
            <a:r>
              <a:rPr b="1" dirty="0"/>
              <a:t> </a:t>
            </a:r>
            <a:r>
              <a:rPr b="1" dirty="0" err="1"/>
              <a:t>имущество</a:t>
            </a:r>
            <a:r>
              <a:rPr b="1" dirty="0"/>
              <a:t> </a:t>
            </a:r>
            <a:r>
              <a:rPr b="1" dirty="0" err="1"/>
              <a:t>физических</a:t>
            </a:r>
            <a:r>
              <a:rPr b="1" dirty="0"/>
              <a:t> </a:t>
            </a:r>
            <a:r>
              <a:rPr b="1" dirty="0" err="1"/>
              <a:t>лиц</a:t>
            </a:r>
            <a:endParaRPr b="1" dirty="0"/>
          </a:p>
          <a:p>
            <a:pPr marL="457200" indent="-317500" defTabSz="457200">
              <a:buSzPct val="100000"/>
              <a:buFont typeface="Arial"/>
              <a:buChar char="•"/>
              <a:defRPr sz="1400"/>
            </a:pPr>
            <a:r>
              <a:rPr b="1" dirty="0"/>
              <a:t>	НДС</a:t>
            </a:r>
            <a:r>
              <a:rPr dirty="0"/>
              <a:t> </a:t>
            </a:r>
            <a:r>
              <a:rPr dirty="0" err="1"/>
              <a:t>За</a:t>
            </a:r>
            <a:r>
              <a:rPr dirty="0"/>
              <a:t> </a:t>
            </a:r>
            <a:r>
              <a:rPr dirty="0" err="1"/>
              <a:t>исключением</a:t>
            </a:r>
            <a:r>
              <a:rPr dirty="0"/>
              <a:t> НДС, </a:t>
            </a:r>
            <a:r>
              <a:rPr dirty="0" err="1"/>
              <a:t>подлежащего</a:t>
            </a:r>
            <a:r>
              <a:rPr dirty="0"/>
              <a:t> </a:t>
            </a:r>
            <a:r>
              <a:rPr dirty="0" err="1"/>
              <a:t>уплате</a:t>
            </a:r>
            <a:r>
              <a:rPr dirty="0"/>
              <a:t>: </a:t>
            </a:r>
          </a:p>
          <a:p>
            <a:pPr marL="457200" indent="-317500" defTabSz="457200">
              <a:buSzPct val="100000"/>
              <a:buFont typeface="Arial"/>
              <a:buChar char="•"/>
              <a:defRPr sz="1400"/>
            </a:pPr>
            <a:r>
              <a:rPr dirty="0"/>
              <a:t>	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осуществлении</a:t>
            </a:r>
            <a:r>
              <a:rPr dirty="0"/>
              <a:t> </a:t>
            </a:r>
            <a:r>
              <a:rPr dirty="0" err="1"/>
              <a:t>видов</a:t>
            </a:r>
            <a:r>
              <a:rPr dirty="0"/>
              <a:t> </a:t>
            </a:r>
            <a:r>
              <a:rPr dirty="0" err="1"/>
              <a:t>предпринимательской</a:t>
            </a:r>
            <a:r>
              <a:rPr dirty="0"/>
              <a:t> </a:t>
            </a:r>
            <a:r>
              <a:rPr dirty="0" err="1"/>
              <a:t>деятельности</a:t>
            </a:r>
            <a:r>
              <a:rPr dirty="0"/>
              <a:t>,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отношении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применяется</a:t>
            </a:r>
            <a:r>
              <a:rPr dirty="0"/>
              <a:t> </a:t>
            </a:r>
            <a:r>
              <a:rPr dirty="0" err="1"/>
              <a:t>патентная</a:t>
            </a:r>
            <a:r>
              <a:rPr dirty="0"/>
              <a:t> </a:t>
            </a:r>
            <a:r>
              <a:rPr dirty="0" err="1"/>
              <a:t>система</a:t>
            </a:r>
            <a:r>
              <a:rPr dirty="0"/>
              <a:t> </a:t>
            </a:r>
            <a:r>
              <a:rPr dirty="0" err="1"/>
              <a:t>налогообложения</a:t>
            </a:r>
            <a:endParaRPr dirty="0"/>
          </a:p>
          <a:p>
            <a:pPr marL="457200" indent="-317500" defTabSz="457200">
              <a:buSzPct val="100000"/>
              <a:buFont typeface="Arial"/>
              <a:buChar char="•"/>
              <a:defRPr sz="1400"/>
            </a:pPr>
            <a:r>
              <a:rPr dirty="0"/>
              <a:t>	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ввозе</a:t>
            </a:r>
            <a:r>
              <a:rPr dirty="0"/>
              <a:t> </a:t>
            </a:r>
            <a:r>
              <a:rPr dirty="0" err="1"/>
              <a:t>товаров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территорию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иные</a:t>
            </a:r>
            <a:r>
              <a:rPr dirty="0"/>
              <a:t> </a:t>
            </a:r>
            <a:r>
              <a:rPr dirty="0" err="1"/>
              <a:t>территории</a:t>
            </a:r>
            <a:r>
              <a:rPr dirty="0"/>
              <a:t>, </a:t>
            </a:r>
            <a:r>
              <a:rPr dirty="0" err="1"/>
              <a:t>находящиеся</a:t>
            </a:r>
            <a:r>
              <a:rPr dirty="0"/>
              <a:t> </a:t>
            </a:r>
            <a:r>
              <a:rPr dirty="0" err="1"/>
              <a:t>под</a:t>
            </a:r>
            <a:r>
              <a:rPr dirty="0"/>
              <a:t> </a:t>
            </a:r>
            <a:r>
              <a:rPr dirty="0" err="1"/>
              <a:t>ее</a:t>
            </a:r>
            <a:r>
              <a:rPr dirty="0"/>
              <a:t> </a:t>
            </a:r>
            <a:r>
              <a:rPr dirty="0" err="1"/>
              <a:t>юрисдикцией</a:t>
            </a:r>
            <a:endParaRPr dirty="0"/>
          </a:p>
          <a:p>
            <a:pPr marL="457200" indent="-317500" defTabSz="457200">
              <a:buSzPct val="100000"/>
              <a:buFont typeface="Arial"/>
              <a:buChar char="•"/>
              <a:defRPr sz="1400"/>
            </a:pPr>
            <a:r>
              <a:rPr dirty="0"/>
              <a:t>	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осуществлении</a:t>
            </a:r>
            <a:r>
              <a:rPr dirty="0"/>
              <a:t> </a:t>
            </a:r>
            <a:r>
              <a:rPr dirty="0" err="1"/>
              <a:t>операций</a:t>
            </a:r>
            <a:r>
              <a:rPr dirty="0"/>
              <a:t>, </a:t>
            </a:r>
            <a:r>
              <a:rPr dirty="0" err="1"/>
              <a:t>облагаемых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соответствии</a:t>
            </a:r>
            <a:r>
              <a:rPr dirty="0"/>
              <a:t> </a:t>
            </a:r>
            <a:r>
              <a:rPr dirty="0" err="1"/>
              <a:t>со</a:t>
            </a:r>
            <a:r>
              <a:rPr dirty="0"/>
              <a:t> </a:t>
            </a:r>
            <a:r>
              <a:rPr dirty="0">
                <a:solidFill>
                  <a:srgbClr val="0066B3"/>
                </a:solidFill>
                <a:hlinkClick r:id="rId2"/>
              </a:rPr>
              <a:t>статьей 174.1 НК РФ</a:t>
            </a:r>
          </a:p>
        </p:txBody>
      </p:sp>
      <p:sp>
        <p:nvSpPr>
          <p:cNvPr id="147" name="ЗАМЕНЯЕТ НАЛОГИ"/>
          <p:cNvSpPr txBox="1"/>
          <p:nvPr/>
        </p:nvSpPr>
        <p:spPr>
          <a:xfrm>
            <a:off x="3055773" y="3141967"/>
            <a:ext cx="2381759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dirty="0"/>
              <a:t>ЗАМЕНЯЕТ НАЛОГИ</a:t>
            </a:r>
          </a:p>
        </p:txBody>
      </p:sp>
      <p:sp>
        <p:nvSpPr>
          <p:cNvPr id="148" name="Линия"/>
          <p:cNvSpPr/>
          <p:nvPr/>
        </p:nvSpPr>
        <p:spPr>
          <a:xfrm>
            <a:off x="787148" y="3179712"/>
            <a:ext cx="7315702" cy="1"/>
          </a:xfrm>
          <a:prstGeom prst="line">
            <a:avLst/>
          </a:prstGeom>
          <a:ln w="25400">
            <a:solidFill>
              <a:srgbClr val="28565C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algn="ctr"/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СПАСИБО ЗА ВНИМАНИЕ!"/>
          <p:cNvSpPr txBox="1">
            <a:spLocks noGrp="1"/>
          </p:cNvSpPr>
          <p:nvPr>
            <p:ph type="title" idx="4294967295"/>
          </p:nvPr>
        </p:nvSpPr>
        <p:spPr>
          <a:xfrm>
            <a:off x="3895030" y="1942107"/>
            <a:ext cx="5210870" cy="20075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СПАСИБО ЗА ВНИМАНИЕ!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Основные понятия"/>
          <p:cNvSpPr txBox="1"/>
          <p:nvPr/>
        </p:nvSpPr>
        <p:spPr>
          <a:xfrm>
            <a:off x="2227926" y="522251"/>
            <a:ext cx="4519078" cy="64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3900" b="1">
                <a:solidFill>
                  <a:srgbClr val="29565D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Основные понятия</a:t>
            </a:r>
          </a:p>
        </p:txBody>
      </p:sp>
      <p:sp>
        <p:nvSpPr>
          <p:cNvPr id="36" name="Юридическим лицом признается организация, которая имеет обособленное имущество и отвечает им по своим обязательствам, может от своего имени приобретать и осуществлять гражданские права и нести гражданские обязанности, быть истцом и ответчиком в суде (ст. 48 ч.1 ГК РФ)."/>
          <p:cNvSpPr txBox="1"/>
          <p:nvPr/>
        </p:nvSpPr>
        <p:spPr>
          <a:xfrm>
            <a:off x="467915" y="1500674"/>
            <a:ext cx="4974730" cy="221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810">
                <a:solidFill>
                  <a:srgbClr val="333333"/>
                </a:solidFill>
              </a:defRPr>
            </a:pPr>
            <a:r>
              <a:rPr b="1"/>
              <a:t>Юридическим лицом</a:t>
            </a:r>
            <a:r>
              <a:t> признается организация, которая имеет обособленное имущество и отвечает им по своим обязательствам, может от своего имени приобретать и осуществлять гражданские права и нести гражданские обязанности, быть истцом и ответчиком в суде (ст. 48 ч.1 ГК РФ).</a:t>
            </a:r>
          </a:p>
        </p:txBody>
      </p:sp>
      <p:sp>
        <p:nvSpPr>
          <p:cNvPr id="37" name="Индивидуальный предприниматель (сокращённо — ИП) — физическое лицо, зарегистрированное в установленном законом порядке и осуществляющее предпринимательскую деятельность без образования юридического лица."/>
          <p:cNvSpPr txBox="1"/>
          <p:nvPr/>
        </p:nvSpPr>
        <p:spPr>
          <a:xfrm>
            <a:off x="3502788" y="3707129"/>
            <a:ext cx="4974730" cy="1684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810">
                <a:solidFill>
                  <a:srgbClr val="333333"/>
                </a:solidFill>
              </a:defRPr>
            </a:pPr>
            <a:r>
              <a:rPr b="1"/>
              <a:t>Индивидуальный предприниматель</a:t>
            </a:r>
            <a:r>
              <a:t> (сокращённо — </a:t>
            </a:r>
            <a:r>
              <a:rPr b="1"/>
              <a:t>ИП</a:t>
            </a:r>
            <a:r>
              <a:t>) — </a:t>
            </a:r>
            <a:r>
              <a:rPr>
                <a:solidFill>
                  <a:srgbClr val="0645AD"/>
                </a:solidFill>
                <a:hlinkClick r:id="rId2"/>
              </a:rPr>
              <a:t>физическое лицо</a:t>
            </a:r>
            <a:r>
              <a:t>, </a:t>
            </a:r>
            <a:r>
              <a:rPr>
                <a:solidFill>
                  <a:srgbClr val="0B0080"/>
                </a:solidFill>
                <a:hlinkClick r:id="rId3"/>
              </a:rPr>
              <a:t>зарегистрированное</a:t>
            </a:r>
            <a:r>
              <a:t> в установленном законом порядке и осуществляющее </a:t>
            </a:r>
            <a:r>
              <a:rPr>
                <a:solidFill>
                  <a:srgbClr val="0645AD"/>
                </a:solidFill>
                <a:hlinkClick r:id="rId4"/>
              </a:rPr>
              <a:t>предпринимательскую деятельность</a:t>
            </a:r>
            <a:r>
              <a:t> без образования </a:t>
            </a:r>
            <a:r>
              <a:rPr>
                <a:solidFill>
                  <a:srgbClr val="0B0080"/>
                </a:solidFill>
                <a:hlinkClick r:id="rId5"/>
              </a:rPr>
              <a:t>юридического лица</a:t>
            </a:r>
            <a:r>
              <a:t>.</a:t>
            </a:r>
          </a:p>
        </p:txBody>
      </p:sp>
      <p:pic>
        <p:nvPicPr>
          <p:cNvPr id="38" name="652363.jpg" descr="652363.jp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180182" y="3800160"/>
            <a:ext cx="1498061" cy="1498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abon-services-1024x480.jpg" descr="abon-services-1024x480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3790" y="1686610"/>
            <a:ext cx="3195860" cy="1498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ОРГАНИЗАЦИИ ПЛАТЯТ НАЛОГИ"/>
          <p:cNvSpPr txBox="1"/>
          <p:nvPr/>
        </p:nvSpPr>
        <p:spPr>
          <a:xfrm>
            <a:off x="898074" y="855980"/>
            <a:ext cx="6779579" cy="548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200" b="1"/>
            </a:lvl1pPr>
          </a:lstStyle>
          <a:p>
            <a:r>
              <a:t>ОРГАНИЗАЦИИ ПЛАТЯТ НАЛОГИ</a:t>
            </a:r>
          </a:p>
        </p:txBody>
      </p:sp>
      <p:pic>
        <p:nvPicPr>
          <p:cNvPr id="42" name="Снимок экрана 2018-04-18 в 23.03.09.png" descr="Снимок экрана 2018-04-18 в 23.03.09.png"/>
          <p:cNvPicPr>
            <a:picLocks noChangeAspect="1"/>
          </p:cNvPicPr>
          <p:nvPr/>
        </p:nvPicPr>
        <p:blipFill>
          <a:blip r:embed="rId2">
            <a:extLst/>
          </a:blip>
          <a:srcRect t="16288"/>
          <a:stretch>
            <a:fillRect/>
          </a:stretch>
        </p:blipFill>
        <p:spPr>
          <a:xfrm>
            <a:off x="517574" y="1667668"/>
            <a:ext cx="4408060" cy="3522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Снимок экрана 2018-04-18 в 23.03.17.png" descr="Снимок экрана 2018-04-18 в 23.03.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1957" y="1666236"/>
            <a:ext cx="3637532" cy="3347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ИНДИВИДУАЛЬНЫЕ ПРЕДПРИНИМАТЕЛИ ПЛАТЯТ НАЛОГ"/>
          <p:cNvSpPr txBox="1"/>
          <p:nvPr/>
        </p:nvSpPr>
        <p:spPr>
          <a:xfrm>
            <a:off x="971496" y="640079"/>
            <a:ext cx="738278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000"/>
              <a:t>ИНДИВИДУАЛЬНЫЕ ПРЕДПРИНИМАТЕЛИ ПЛАТЯТ НАЛОГ</a:t>
            </a:r>
          </a:p>
        </p:txBody>
      </p:sp>
      <p:pic>
        <p:nvPicPr>
          <p:cNvPr id="46" name="Снимок экрана 2018-04-18 в 23.10.58.png" descr="Снимок экрана 2018-04-18 в 23.10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269" y="1384767"/>
            <a:ext cx="4062621" cy="3436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Снимок экрана 2018-04-18 в 23.11.08.png" descr="Снимок экрана 2018-04-18 в 23.11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47976" y="1351775"/>
            <a:ext cx="3814858" cy="39445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НАЛОГ НА ПРИБЫЛЬ ОРГАНИЗАЦИИ"/>
          <p:cNvSpPr txBox="1">
            <a:spLocks noGrp="1"/>
          </p:cNvSpPr>
          <p:nvPr>
            <p:ph type="title" idx="4294967295"/>
          </p:nvPr>
        </p:nvSpPr>
        <p:spPr>
          <a:xfrm>
            <a:off x="495300" y="422224"/>
            <a:ext cx="8153400" cy="6268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400"/>
              <a:t>НАЛОГ НА ПРИБЫЛЬ ОРГАНИЗАЦИИ</a:t>
            </a:r>
          </a:p>
        </p:txBody>
      </p:sp>
      <p:sp>
        <p:nvSpPr>
          <p:cNvPr id="50" name="Кто платит налоги…"/>
          <p:cNvSpPr txBox="1"/>
          <p:nvPr/>
        </p:nvSpPr>
        <p:spPr>
          <a:xfrm>
            <a:off x="495300" y="882362"/>
            <a:ext cx="8036432" cy="418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платит</a:t>
            </a:r>
            <a:r>
              <a:rPr dirty="0"/>
              <a:t> </a:t>
            </a:r>
            <a:r>
              <a:rPr dirty="0" err="1"/>
              <a:t>налоги</a:t>
            </a:r>
            <a:endParaRPr dirty="0"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rPr dirty="0">
                <a:solidFill>
                  <a:srgbClr val="000000"/>
                </a:solidFill>
              </a:rPr>
              <a:t>(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/>
              </a:rPr>
              <a:t>ст. 246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3"/>
              </a:rPr>
              <a:t>ст. 246.2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/>
              </a:rPr>
              <a:t>247 НК РФ</a:t>
            </a:r>
            <a:r>
              <a:rPr dirty="0">
                <a:solidFill>
                  <a:srgbClr val="000000"/>
                </a:solidFill>
              </a:rPr>
              <a:t>)</a:t>
            </a:r>
          </a:p>
          <a:p>
            <a:pPr marL="459184" indent="-319484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российские</a:t>
            </a:r>
            <a:r>
              <a:rPr dirty="0"/>
              <a:t> </a:t>
            </a:r>
            <a:r>
              <a:rPr dirty="0" err="1"/>
              <a:t>юридические</a:t>
            </a:r>
            <a:r>
              <a:rPr dirty="0"/>
              <a:t> </a:t>
            </a:r>
            <a:r>
              <a:rPr dirty="0" err="1"/>
              <a:t>лица</a:t>
            </a:r>
            <a:r>
              <a:rPr dirty="0"/>
              <a:t> (ООО, ЗАО, ОАО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</a:t>
            </a:r>
            <a:r>
              <a:rPr dirty="0"/>
              <a:t>.)</a:t>
            </a:r>
          </a:p>
          <a:p>
            <a:pPr marL="459184" indent="-319484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rPr dirty="0" err="1"/>
              <a:t>Иностранные</a:t>
            </a:r>
            <a:r>
              <a:rPr dirty="0"/>
              <a:t> </a:t>
            </a:r>
            <a:r>
              <a:rPr dirty="0" err="1"/>
              <a:t>юридические</a:t>
            </a:r>
            <a:r>
              <a:rPr dirty="0"/>
              <a:t> </a:t>
            </a:r>
            <a:r>
              <a:rPr dirty="0" err="1"/>
              <a:t>лица</a:t>
            </a:r>
            <a:r>
              <a:rPr dirty="0"/>
              <a:t>,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работают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России</a:t>
            </a:r>
            <a:r>
              <a:rPr dirty="0"/>
              <a:t> </a:t>
            </a:r>
            <a:r>
              <a:rPr dirty="0" err="1"/>
              <a:t>через</a:t>
            </a:r>
            <a:r>
              <a:rPr dirty="0"/>
              <a:t> </a:t>
            </a:r>
            <a:r>
              <a:rPr dirty="0" err="1"/>
              <a:t>постоянные</a:t>
            </a:r>
            <a:r>
              <a:rPr dirty="0"/>
              <a:t> </a:t>
            </a:r>
            <a:r>
              <a:rPr dirty="0" err="1"/>
              <a:t>представительства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просто</a:t>
            </a:r>
            <a:r>
              <a:rPr dirty="0"/>
              <a:t> </a:t>
            </a:r>
            <a:r>
              <a:rPr dirty="0" err="1"/>
              <a:t>получают</a:t>
            </a:r>
            <a:r>
              <a:rPr dirty="0"/>
              <a:t> </a:t>
            </a:r>
            <a:r>
              <a:rPr dirty="0" err="1"/>
              <a:t>доход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источника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РФ</a:t>
            </a:r>
          </a:p>
          <a:p>
            <a:pPr marL="459184" indent="-319484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rPr dirty="0" err="1"/>
              <a:t>Иностранные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, </a:t>
            </a:r>
            <a:r>
              <a:rPr dirty="0" err="1"/>
              <a:t>признаваемые</a:t>
            </a:r>
            <a:r>
              <a:rPr dirty="0"/>
              <a:t> </a:t>
            </a:r>
            <a:r>
              <a:rPr dirty="0" err="1"/>
              <a:t>налоговыми</a:t>
            </a:r>
            <a:r>
              <a:rPr dirty="0"/>
              <a:t> </a:t>
            </a:r>
            <a:r>
              <a:rPr dirty="0" err="1"/>
              <a:t>резидентами</a:t>
            </a:r>
            <a:r>
              <a:rPr dirty="0"/>
              <a:t> </a:t>
            </a:r>
            <a:r>
              <a:rPr dirty="0" err="1"/>
              <a:t>Российской</a:t>
            </a:r>
            <a:r>
              <a:rPr dirty="0"/>
              <a:t> </a:t>
            </a:r>
            <a:r>
              <a:rPr dirty="0" err="1"/>
              <a:t>Федерации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соответствии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международным</a:t>
            </a:r>
            <a:r>
              <a:rPr dirty="0"/>
              <a:t> </a:t>
            </a:r>
            <a:r>
              <a:rPr dirty="0" err="1"/>
              <a:t>договором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вопросам</a:t>
            </a:r>
            <a:r>
              <a:rPr dirty="0"/>
              <a:t> </a:t>
            </a:r>
            <a:r>
              <a:rPr dirty="0" err="1"/>
              <a:t>налогообложения</a:t>
            </a:r>
            <a:r>
              <a:rPr dirty="0"/>
              <a:t>, -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целей</a:t>
            </a:r>
            <a:r>
              <a:rPr dirty="0"/>
              <a:t> </a:t>
            </a:r>
            <a:r>
              <a:rPr dirty="0" err="1"/>
              <a:t>применения</a:t>
            </a:r>
            <a:r>
              <a:rPr dirty="0"/>
              <a:t> </a:t>
            </a:r>
            <a:r>
              <a:rPr dirty="0" err="1"/>
              <a:t>этого</a:t>
            </a:r>
            <a:r>
              <a:rPr dirty="0"/>
              <a:t> </a:t>
            </a:r>
            <a:r>
              <a:rPr dirty="0" err="1"/>
              <a:t>международного</a:t>
            </a:r>
            <a:r>
              <a:rPr dirty="0"/>
              <a:t> </a:t>
            </a:r>
            <a:r>
              <a:rPr dirty="0" err="1"/>
              <a:t>договора</a:t>
            </a:r>
            <a:endParaRPr dirty="0"/>
          </a:p>
          <a:p>
            <a:pPr marL="459184" indent="-319484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rPr dirty="0" err="1"/>
              <a:t>Иностранные</a:t>
            </a:r>
            <a:r>
              <a:rPr dirty="0"/>
              <a:t> </a:t>
            </a:r>
            <a:r>
              <a:rPr dirty="0" err="1"/>
              <a:t>организации</a:t>
            </a:r>
            <a:r>
              <a:rPr dirty="0"/>
              <a:t>, </a:t>
            </a:r>
            <a:r>
              <a:rPr dirty="0" err="1"/>
              <a:t>местом</a:t>
            </a:r>
            <a:r>
              <a:rPr dirty="0"/>
              <a:t> </a:t>
            </a:r>
            <a:r>
              <a:rPr dirty="0" err="1"/>
              <a:t>фактического</a:t>
            </a:r>
            <a:r>
              <a:rPr dirty="0"/>
              <a:t> </a:t>
            </a:r>
            <a:r>
              <a:rPr dirty="0" err="1"/>
              <a:t>управления</a:t>
            </a:r>
            <a:r>
              <a:rPr dirty="0"/>
              <a:t> </a:t>
            </a:r>
            <a:r>
              <a:rPr dirty="0" err="1"/>
              <a:t>которыми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Российская</a:t>
            </a:r>
            <a:r>
              <a:rPr dirty="0"/>
              <a:t> </a:t>
            </a:r>
            <a:r>
              <a:rPr dirty="0" err="1"/>
              <a:t>Федерация</a:t>
            </a:r>
            <a:r>
              <a:rPr dirty="0"/>
              <a:t>,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иное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предусмотрено</a:t>
            </a:r>
            <a:r>
              <a:rPr dirty="0"/>
              <a:t> </a:t>
            </a:r>
            <a:r>
              <a:rPr dirty="0" err="1"/>
              <a:t>международным</a:t>
            </a:r>
            <a:r>
              <a:rPr dirty="0"/>
              <a:t> </a:t>
            </a:r>
            <a:r>
              <a:rPr dirty="0" err="1"/>
              <a:t>договором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вопросам</a:t>
            </a:r>
            <a:r>
              <a:rPr dirty="0"/>
              <a:t> </a:t>
            </a:r>
            <a:r>
              <a:rPr dirty="0" err="1"/>
              <a:t>налогообложения</a:t>
            </a:r>
            <a:endParaRPr dirty="0"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платит</a:t>
            </a:r>
            <a:r>
              <a:rPr dirty="0"/>
              <a:t> </a:t>
            </a:r>
            <a:r>
              <a:rPr dirty="0" err="1"/>
              <a:t>налоги</a:t>
            </a:r>
            <a:endParaRPr dirty="0"/>
          </a:p>
          <a:p>
            <a:pPr algn="just" defTabSz="457200">
              <a:defRPr sz="1610">
                <a:solidFill>
                  <a:srgbClr val="333333"/>
                </a:solidFill>
              </a:defRPr>
            </a:pPr>
            <a:r>
              <a:rPr dirty="0">
                <a:solidFill>
                  <a:srgbClr val="000000"/>
                </a:solidFill>
              </a:rPr>
              <a:t>(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2"/>
              </a:rPr>
              <a:t>ст. 246.1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4"/>
              </a:rPr>
              <a:t>346.1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5"/>
              </a:rPr>
              <a:t>346.11</a:t>
            </a:r>
            <a:r>
              <a:rPr dirty="0">
                <a:solidFill>
                  <a:srgbClr val="000000"/>
                </a:solidFill>
              </a:rPr>
              <a:t>, </a:t>
            </a:r>
            <a:r>
              <a:rPr u="sng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hlinkClick r:id="rId6"/>
              </a:rPr>
              <a:t>346.26 НК РФ</a:t>
            </a:r>
            <a:r>
              <a:rPr dirty="0">
                <a:solidFill>
                  <a:srgbClr val="000000"/>
                </a:solidFill>
              </a:rPr>
              <a:t>)</a:t>
            </a:r>
          </a:p>
          <a:p>
            <a:pPr marL="459184" indent="-319484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rPr dirty="0" err="1"/>
              <a:t>Налогоплательщики</a:t>
            </a:r>
            <a:r>
              <a:rPr dirty="0"/>
              <a:t>, </a:t>
            </a:r>
            <a:r>
              <a:rPr dirty="0" err="1"/>
              <a:t>применяющие</a:t>
            </a:r>
            <a:r>
              <a:rPr dirty="0"/>
              <a:t> </a:t>
            </a:r>
            <a:r>
              <a:rPr dirty="0" err="1"/>
              <a:t>специальные</a:t>
            </a:r>
            <a:r>
              <a:rPr dirty="0"/>
              <a:t> </a:t>
            </a:r>
            <a:r>
              <a:rPr dirty="0" err="1"/>
              <a:t>налоговые</a:t>
            </a:r>
            <a:r>
              <a:rPr dirty="0"/>
              <a:t> </a:t>
            </a:r>
            <a:r>
              <a:rPr dirty="0" err="1"/>
              <a:t>режимы</a:t>
            </a:r>
            <a:r>
              <a:rPr dirty="0"/>
              <a:t> (ЕСХН, УСН, ЕНВД)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являющиеся</a:t>
            </a:r>
            <a:r>
              <a:rPr dirty="0"/>
              <a:t> </a:t>
            </a:r>
            <a:r>
              <a:rPr dirty="0" err="1"/>
              <a:t>плательщиком</a:t>
            </a:r>
            <a:r>
              <a:rPr dirty="0"/>
              <a:t> </a:t>
            </a:r>
            <a:r>
              <a:rPr dirty="0" err="1"/>
              <a:t>налога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игорный</a:t>
            </a:r>
            <a:r>
              <a:rPr dirty="0"/>
              <a:t> </a:t>
            </a:r>
            <a:r>
              <a:rPr dirty="0" err="1"/>
              <a:t>бизнес</a:t>
            </a:r>
            <a:endParaRPr dirty="0"/>
          </a:p>
          <a:p>
            <a:pPr marL="459184" indent="-319484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rPr dirty="0" err="1"/>
              <a:t>Участники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«</a:t>
            </a:r>
            <a:r>
              <a:rPr dirty="0" err="1"/>
              <a:t>Инновационный</a:t>
            </a:r>
            <a:r>
              <a:rPr dirty="0"/>
              <a:t> </a:t>
            </a:r>
            <a:r>
              <a:rPr dirty="0" err="1"/>
              <a:t>центр</a:t>
            </a:r>
            <a:r>
              <a:rPr dirty="0"/>
              <a:t> «</a:t>
            </a:r>
            <a:r>
              <a:rPr dirty="0" err="1"/>
              <a:t>Сколково</a:t>
            </a:r>
            <a:r>
              <a:rPr dirty="0"/>
              <a:t>»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НАЛОГ НА ПРИБЫЛЬ ОРГАНИЗАЦИИ"/>
          <p:cNvSpPr txBox="1">
            <a:spLocks noGrp="1"/>
          </p:cNvSpPr>
          <p:nvPr>
            <p:ph type="title" idx="4294967295"/>
          </p:nvPr>
        </p:nvSpPr>
        <p:spPr>
          <a:xfrm>
            <a:off x="495300" y="520700"/>
            <a:ext cx="8153400" cy="6268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НАЛОГ НА ПРИБЫЛЬ ОРГАНИЗАЦИИ</a:t>
            </a:r>
          </a:p>
        </p:txBody>
      </p:sp>
      <p:grpSp>
        <p:nvGrpSpPr>
          <p:cNvPr id="55" name="Группа"/>
          <p:cNvGrpSpPr/>
          <p:nvPr/>
        </p:nvGrpSpPr>
        <p:grpSpPr>
          <a:xfrm>
            <a:off x="633917" y="969598"/>
            <a:ext cx="7696193" cy="4510353"/>
            <a:chOff x="312842" y="0"/>
            <a:chExt cx="7696192" cy="4510351"/>
          </a:xfrm>
        </p:grpSpPr>
        <p:pic>
          <p:nvPicPr>
            <p:cNvPr id="53" name="Снимок экрана 2018-04-18 в 23.44.39.png" descr="Снимок экрана 2018-04-18 в 23.44.39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4604"/>
            <a:stretch>
              <a:fillRect/>
            </a:stretch>
          </p:blipFill>
          <p:spPr>
            <a:xfrm>
              <a:off x="312842" y="0"/>
              <a:ext cx="7696193" cy="265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Снимок экрана 2018-04-18 в 23.44.50.png" descr="Снимок экрана 2018-04-18 в 23.44.5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4925" y="2579363"/>
              <a:ext cx="6652425" cy="19309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НАЛОГ НА ДОБАВЛЕННУЮ СТОИМОСТЬ"/>
          <p:cNvSpPr txBox="1"/>
          <p:nvPr/>
        </p:nvSpPr>
        <p:spPr>
          <a:xfrm>
            <a:off x="2244026" y="627379"/>
            <a:ext cx="4655948" cy="472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t>НАЛОГ НА ДОБАВЛЕННУЮ СТОИМОСТЬ</a:t>
            </a:r>
          </a:p>
        </p:txBody>
      </p:sp>
      <p:sp>
        <p:nvSpPr>
          <p:cNvPr id="58" name="Это косвенный налог. Исчисление производится продавцом при реализации товаров (работ, услуг, имущественных прав) покупателю."/>
          <p:cNvSpPr txBox="1"/>
          <p:nvPr/>
        </p:nvSpPr>
        <p:spPr>
          <a:xfrm>
            <a:off x="708931" y="1150988"/>
            <a:ext cx="6234114" cy="8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sz="1610">
                <a:solidFill>
                  <a:srgbClr val="333333"/>
                </a:solidFill>
              </a:defRPr>
            </a:lvl1pPr>
          </a:lstStyle>
          <a:p>
            <a:r>
              <a:t>Это косвенный налог. Исчисление производится продавцом при реализации товаров (работ, услуг, имущественных прав) покупателю.</a:t>
            </a:r>
          </a:p>
        </p:txBody>
      </p:sp>
      <p:sp>
        <p:nvSpPr>
          <p:cNvPr id="59" name="Монеты"/>
          <p:cNvSpPr/>
          <p:nvPr/>
        </p:nvSpPr>
        <p:spPr>
          <a:xfrm>
            <a:off x="7383032" y="1092648"/>
            <a:ext cx="719969" cy="7221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28565C"/>
            </a:solidFill>
          </a:ln>
        </p:spPr>
        <p:txBody>
          <a:bodyPr lIns="45719" rIns="45719"/>
          <a:lstStyle/>
          <a:p>
            <a:pPr algn="ctr"/>
            <a:endParaRPr/>
          </a:p>
        </p:txBody>
      </p:sp>
      <p:pic>
        <p:nvPicPr>
          <p:cNvPr id="60" name="Снимок экрана 2018-04-18 в 23.48.43.png" descr="Снимок экрана 2018-04-18 в 23.48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8396" y="2010806"/>
            <a:ext cx="7007208" cy="3454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НАЛОГ НА ДОХОДЫ ФИЗИЧЕСКИХ ЛИЦ (ЗА СОТРУДНИКОВ)"/>
          <p:cNvSpPr txBox="1"/>
          <p:nvPr/>
        </p:nvSpPr>
        <p:spPr>
          <a:xfrm>
            <a:off x="913975" y="601979"/>
            <a:ext cx="7612017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000">
                <a:solidFill>
                  <a:srgbClr val="2856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2000"/>
              <a:t>НАЛОГ НА ДОХОДЫ ФИЗИЧЕСКИХ ЛИЦ (ЗА СОТРУДНИКОВ)</a:t>
            </a:r>
          </a:p>
        </p:txBody>
      </p:sp>
      <p:sp>
        <p:nvSpPr>
          <p:cNvPr id="63" name="Основной вид прямых налогов. Исчисляется в процентах от совокупного дохода физических лиц за вычетом документально подтверждённых расходов, в соответствии с действующим законодательством."/>
          <p:cNvSpPr txBox="1"/>
          <p:nvPr/>
        </p:nvSpPr>
        <p:spPr>
          <a:xfrm>
            <a:off x="436309" y="1100188"/>
            <a:ext cx="8271382" cy="808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just" defTabSz="457200">
              <a:defRPr sz="1610">
                <a:solidFill>
                  <a:srgbClr val="333333"/>
                </a:solidFill>
              </a:defRPr>
            </a:lvl1pPr>
          </a:lstStyle>
          <a:p>
            <a:r>
              <a:t>Основной вид прямых налогов. Исчисляется в процентах от совокупного дохода физических лиц за вычетом документально подтверждённых расходов, в соответствии с действующим законодательством.</a:t>
            </a:r>
          </a:p>
        </p:txBody>
      </p:sp>
      <p:sp>
        <p:nvSpPr>
          <p:cNvPr id="64" name="Налоговыми агентами признаются:…"/>
          <p:cNvSpPr txBox="1"/>
          <p:nvPr/>
        </p:nvSpPr>
        <p:spPr>
          <a:xfrm>
            <a:off x="2010724" y="1934606"/>
            <a:ext cx="6722751" cy="153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 defTabSz="457200">
              <a:defRPr sz="1610" u="sng">
                <a:solidFill>
                  <a:srgbClr val="333333"/>
                </a:solidFill>
              </a:defRPr>
            </a:pPr>
            <a:r>
              <a:rPr b="1"/>
              <a:t>Налоговыми агентами признаются</a:t>
            </a:r>
            <a:r>
              <a:t>:</a:t>
            </a:r>
          </a:p>
          <a:p>
            <a:pPr marL="504825" indent="-365125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t>российские организации</a:t>
            </a:r>
          </a:p>
          <a:p>
            <a:pPr marL="504825" indent="-365125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t>индивидуальные предприниматели</a:t>
            </a:r>
          </a:p>
          <a:p>
            <a:pPr marL="504825" indent="-365125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t>нотариусы, занимающиеся частной практикой</a:t>
            </a:r>
          </a:p>
          <a:p>
            <a:pPr marL="504825" indent="-365125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t>адвокаты, учредившие адвокатские кабинеты</a:t>
            </a:r>
          </a:p>
          <a:p>
            <a:pPr marL="504825" indent="-365125" algn="just" defTabSz="457200">
              <a:buSzPct val="100000"/>
              <a:buFont typeface="Arial"/>
              <a:buChar char="•"/>
              <a:defRPr sz="1610">
                <a:solidFill>
                  <a:srgbClr val="333333"/>
                </a:solidFill>
              </a:defRPr>
            </a:pPr>
            <a:r>
              <a:t>обособленные подразделения иностранных организаций в РФ</a:t>
            </a:r>
          </a:p>
        </p:txBody>
      </p:sp>
      <p:sp>
        <p:nvSpPr>
          <p:cNvPr id="65" name="Банк"/>
          <p:cNvSpPr/>
          <p:nvPr/>
        </p:nvSpPr>
        <p:spPr>
          <a:xfrm>
            <a:off x="593201" y="2083009"/>
            <a:ext cx="1302500" cy="1235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4809"/>
                </a:lnTo>
                <a:lnTo>
                  <a:pt x="0" y="6302"/>
                </a:lnTo>
                <a:lnTo>
                  <a:pt x="21600" y="6302"/>
                </a:lnTo>
                <a:lnTo>
                  <a:pt x="21600" y="4809"/>
                </a:lnTo>
                <a:lnTo>
                  <a:pt x="10800" y="0"/>
                </a:lnTo>
                <a:close/>
                <a:moveTo>
                  <a:pt x="2300" y="7104"/>
                </a:moveTo>
                <a:lnTo>
                  <a:pt x="2300" y="7712"/>
                </a:lnTo>
                <a:lnTo>
                  <a:pt x="2688" y="7712"/>
                </a:lnTo>
                <a:lnTo>
                  <a:pt x="2688" y="16945"/>
                </a:lnTo>
                <a:lnTo>
                  <a:pt x="2300" y="16945"/>
                </a:lnTo>
                <a:lnTo>
                  <a:pt x="2300" y="17559"/>
                </a:lnTo>
                <a:lnTo>
                  <a:pt x="5189" y="17559"/>
                </a:lnTo>
                <a:lnTo>
                  <a:pt x="5189" y="16945"/>
                </a:lnTo>
                <a:lnTo>
                  <a:pt x="4799" y="16945"/>
                </a:lnTo>
                <a:lnTo>
                  <a:pt x="4799" y="7712"/>
                </a:lnTo>
                <a:lnTo>
                  <a:pt x="5189" y="7712"/>
                </a:lnTo>
                <a:lnTo>
                  <a:pt x="5189" y="7104"/>
                </a:lnTo>
                <a:lnTo>
                  <a:pt x="2300" y="7104"/>
                </a:lnTo>
                <a:close/>
                <a:moveTo>
                  <a:pt x="6350" y="7104"/>
                </a:moveTo>
                <a:lnTo>
                  <a:pt x="6350" y="7712"/>
                </a:lnTo>
                <a:lnTo>
                  <a:pt x="6738" y="7712"/>
                </a:lnTo>
                <a:lnTo>
                  <a:pt x="6738" y="16945"/>
                </a:lnTo>
                <a:lnTo>
                  <a:pt x="6350" y="16945"/>
                </a:lnTo>
                <a:lnTo>
                  <a:pt x="6350" y="17559"/>
                </a:lnTo>
                <a:lnTo>
                  <a:pt x="9239" y="17559"/>
                </a:lnTo>
                <a:lnTo>
                  <a:pt x="9239" y="16945"/>
                </a:lnTo>
                <a:lnTo>
                  <a:pt x="8849" y="16945"/>
                </a:lnTo>
                <a:lnTo>
                  <a:pt x="8849" y="7712"/>
                </a:lnTo>
                <a:lnTo>
                  <a:pt x="9239" y="7712"/>
                </a:lnTo>
                <a:lnTo>
                  <a:pt x="9239" y="7104"/>
                </a:lnTo>
                <a:lnTo>
                  <a:pt x="6350" y="7104"/>
                </a:lnTo>
                <a:close/>
                <a:moveTo>
                  <a:pt x="12359" y="7104"/>
                </a:moveTo>
                <a:lnTo>
                  <a:pt x="12359" y="7712"/>
                </a:lnTo>
                <a:lnTo>
                  <a:pt x="12749" y="7712"/>
                </a:lnTo>
                <a:lnTo>
                  <a:pt x="12749" y="16945"/>
                </a:lnTo>
                <a:lnTo>
                  <a:pt x="12359" y="16945"/>
                </a:lnTo>
                <a:lnTo>
                  <a:pt x="12359" y="17559"/>
                </a:lnTo>
                <a:lnTo>
                  <a:pt x="15248" y="17559"/>
                </a:lnTo>
                <a:lnTo>
                  <a:pt x="15248" y="16945"/>
                </a:lnTo>
                <a:lnTo>
                  <a:pt x="14860" y="16945"/>
                </a:lnTo>
                <a:lnTo>
                  <a:pt x="14860" y="7712"/>
                </a:lnTo>
                <a:lnTo>
                  <a:pt x="15248" y="7712"/>
                </a:lnTo>
                <a:lnTo>
                  <a:pt x="15248" y="7104"/>
                </a:lnTo>
                <a:lnTo>
                  <a:pt x="12359" y="7104"/>
                </a:lnTo>
                <a:close/>
                <a:moveTo>
                  <a:pt x="16409" y="7104"/>
                </a:moveTo>
                <a:lnTo>
                  <a:pt x="16409" y="7712"/>
                </a:lnTo>
                <a:lnTo>
                  <a:pt x="16799" y="7712"/>
                </a:lnTo>
                <a:lnTo>
                  <a:pt x="16799" y="16945"/>
                </a:lnTo>
                <a:lnTo>
                  <a:pt x="16409" y="16945"/>
                </a:lnTo>
                <a:lnTo>
                  <a:pt x="16409" y="17559"/>
                </a:lnTo>
                <a:lnTo>
                  <a:pt x="19298" y="17559"/>
                </a:lnTo>
                <a:lnTo>
                  <a:pt x="19298" y="16945"/>
                </a:lnTo>
                <a:lnTo>
                  <a:pt x="18910" y="16945"/>
                </a:lnTo>
                <a:lnTo>
                  <a:pt x="18910" y="7712"/>
                </a:lnTo>
                <a:lnTo>
                  <a:pt x="19298" y="7712"/>
                </a:lnTo>
                <a:lnTo>
                  <a:pt x="19298" y="7104"/>
                </a:lnTo>
                <a:lnTo>
                  <a:pt x="16409" y="7104"/>
                </a:lnTo>
                <a:close/>
                <a:moveTo>
                  <a:pt x="1068" y="18363"/>
                </a:moveTo>
                <a:lnTo>
                  <a:pt x="1068" y="19579"/>
                </a:lnTo>
                <a:lnTo>
                  <a:pt x="20530" y="19579"/>
                </a:lnTo>
                <a:lnTo>
                  <a:pt x="20530" y="18363"/>
                </a:lnTo>
                <a:lnTo>
                  <a:pt x="1068" y="18363"/>
                </a:lnTo>
                <a:close/>
                <a:moveTo>
                  <a:pt x="0" y="20383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20383"/>
                </a:lnTo>
                <a:lnTo>
                  <a:pt x="0" y="20383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28565C"/>
            </a:solidFill>
          </a:ln>
        </p:spPr>
        <p:txBody>
          <a:bodyPr lIns="45719" rIns="45719"/>
          <a:lstStyle/>
          <a:p>
            <a:pPr algn="ctr"/>
            <a:endParaRPr/>
          </a:p>
        </p:txBody>
      </p:sp>
      <p:pic>
        <p:nvPicPr>
          <p:cNvPr id="66" name="Снимок экрана 2018-04-18 в 23.56.39.png" descr="Снимок экрана 2018-04-18 в 23.56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9075" y="3492925"/>
            <a:ext cx="4365850" cy="1899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Специальное оформление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Специальное оформлени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Специальное оформление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Специальное оформление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797</Words>
  <Application>Microsoft Macintosh PowerPoint</Application>
  <PresentationFormat>Экран (4:3)</PresentationFormat>
  <Paragraphs>108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Специальное оформление</vt:lpstr>
      <vt:lpstr>Основы налогообложения юридических лиц и индивидуальных предпринимателей</vt:lpstr>
      <vt:lpstr>Налог</vt:lpstr>
      <vt:lpstr>Слайд 3</vt:lpstr>
      <vt:lpstr>Слайд 4</vt:lpstr>
      <vt:lpstr>Слайд 5</vt:lpstr>
      <vt:lpstr>НАЛОГ НА ПРИБЫЛЬ ОРГАНИЗАЦИИ</vt:lpstr>
      <vt:lpstr>НАЛОГ НА ПРИБЫЛЬ ОРГАНИЗАЦИИ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Основы налогообложения юридических лиц и индивидуальных предпринимателей</dc:title>
  <cp:lastModifiedBy>Григорий Мазанов</cp:lastModifiedBy>
  <cp:revision>3</cp:revision>
  <dcterms:modified xsi:type="dcterms:W3CDTF">2018-10-04T12:15:00Z</dcterms:modified>
</cp:coreProperties>
</file>